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2" r:id="rId6"/>
    <p:sldId id="263" r:id="rId7"/>
    <p:sldId id="275" r:id="rId8"/>
    <p:sldId id="277" r:id="rId9"/>
    <p:sldId id="285" r:id="rId10"/>
    <p:sldId id="283" r:id="rId11"/>
    <p:sldId id="284" r:id="rId12"/>
    <p:sldId id="286" r:id="rId13"/>
    <p:sldId id="287" r:id="rId14"/>
    <p:sldId id="288" r:id="rId15"/>
    <p:sldId id="276" r:id="rId16"/>
    <p:sldId id="28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70B49-D459-44E1-8588-A6660466EAD6}" v="3" dt="2021-09-17T13:57:16.802"/>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602" autoAdjust="0"/>
  </p:normalViewPr>
  <p:slideViewPr>
    <p:cSldViewPr snapToGrid="0">
      <p:cViewPr varScale="1">
        <p:scale>
          <a:sx n="76" d="100"/>
          <a:sy n="76" d="100"/>
        </p:scale>
        <p:origin x="8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95057"/>
                </a:solidFill>
                <a:effectLst/>
                <a:latin typeface="Arial" panose="020B0604020202020204" pitchFamily="34" charset="0"/>
              </a:rPr>
              <a:t>Om winst te maken moet je in elk geval producten verkopen. Het </a:t>
            </a:r>
            <a:r>
              <a:rPr lang="nl-NL" b="1" i="0" dirty="0">
                <a:solidFill>
                  <a:srgbClr val="495057"/>
                </a:solidFill>
                <a:effectLst/>
                <a:latin typeface="Arial" panose="020B0604020202020204" pitchFamily="34" charset="0"/>
              </a:rPr>
              <a:t>aantal</a:t>
            </a:r>
            <a:r>
              <a:rPr lang="nl-NL" b="0" i="0" dirty="0">
                <a:solidFill>
                  <a:srgbClr val="495057"/>
                </a:solidFill>
                <a:effectLst/>
                <a:latin typeface="Arial" panose="020B0604020202020204" pitchFamily="34" charset="0"/>
              </a:rPr>
              <a:t> producten dat je verkoopt noemen we de </a:t>
            </a:r>
            <a:r>
              <a:rPr lang="nl-NL" b="1" i="0" dirty="0">
                <a:solidFill>
                  <a:srgbClr val="495057"/>
                </a:solidFill>
                <a:effectLst/>
                <a:latin typeface="Arial" panose="020B0604020202020204" pitchFamily="34" charset="0"/>
              </a:rPr>
              <a:t>afzet</a:t>
            </a:r>
            <a:r>
              <a:rPr lang="nl-NL" b="0" i="0" dirty="0">
                <a:solidFill>
                  <a:srgbClr val="495057"/>
                </a:solidFill>
                <a:effectLst/>
                <a:latin typeface="Arial" panose="020B0604020202020204" pitchFamily="34" charset="0"/>
              </a:rPr>
              <a:t>. De </a:t>
            </a:r>
            <a:r>
              <a:rPr lang="nl-NL" b="1" i="0" dirty="0">
                <a:solidFill>
                  <a:srgbClr val="495057"/>
                </a:solidFill>
                <a:effectLst/>
                <a:latin typeface="Arial" panose="020B0604020202020204" pitchFamily="34" charset="0"/>
              </a:rPr>
              <a:t>omzet</a:t>
            </a:r>
            <a:r>
              <a:rPr lang="nl-NL" b="0" i="0" dirty="0">
                <a:solidFill>
                  <a:srgbClr val="495057"/>
                </a:solidFill>
                <a:effectLst/>
                <a:latin typeface="Arial" panose="020B0604020202020204" pitchFamily="34" charset="0"/>
              </a:rPr>
              <a:t> is het bedrag dat deze producten oplevert als je ze verkoopt. Dit noemen we ook wel de (verkoop)</a:t>
            </a:r>
            <a:r>
              <a:rPr lang="nl-NL" b="1" i="0" dirty="0">
                <a:solidFill>
                  <a:srgbClr val="495057"/>
                </a:solidFill>
                <a:effectLst/>
                <a:latin typeface="Arial" panose="020B0604020202020204" pitchFamily="34" charset="0"/>
              </a:rPr>
              <a:t>opbrengst</a:t>
            </a:r>
            <a:r>
              <a:rPr lang="nl-NL" b="0" i="0" dirty="0">
                <a:solidFill>
                  <a:srgbClr val="495057"/>
                </a:solidFill>
                <a:effectLst/>
                <a:latin typeface="Arial" panose="020B0604020202020204" pitchFamily="34" charset="0"/>
              </a:rPr>
              <a:t>. De formule om de omzet te berekenen is dan ook:</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afzet x verkoopprijs</a:t>
            </a:r>
          </a:p>
          <a:p>
            <a:pPr algn="l"/>
            <a:r>
              <a:rPr lang="nl-NL" b="0" i="0" dirty="0">
                <a:solidFill>
                  <a:srgbClr val="495057"/>
                </a:solidFill>
                <a:effectLst/>
                <a:latin typeface="Arial" panose="020B0604020202020204" pitchFamily="34" charset="0"/>
              </a:rPr>
              <a:t>De omzet is niet de winst van het bedrijf. Met de omzet moet je alle </a:t>
            </a:r>
            <a:r>
              <a:rPr lang="nl-NL" b="1" i="0" dirty="0">
                <a:solidFill>
                  <a:srgbClr val="495057"/>
                </a:solidFill>
                <a:effectLst/>
                <a:latin typeface="Arial" panose="020B0604020202020204" pitchFamily="34" charset="0"/>
              </a:rPr>
              <a:t>bedrijfskosten</a:t>
            </a:r>
            <a:r>
              <a:rPr lang="nl-NL" b="0" i="0" dirty="0">
                <a:solidFill>
                  <a:srgbClr val="495057"/>
                </a:solidFill>
                <a:effectLst/>
                <a:latin typeface="Arial" panose="020B0604020202020204" pitchFamily="34" charset="0"/>
              </a:rPr>
              <a:t> betalen. Te beginnen met de inkoopprijs; wat heb je zelf voor deze producten betaalt? Hetgeen wat we dan overhouden noemen we de </a:t>
            </a:r>
            <a:r>
              <a:rPr lang="nl-NL" b="1" i="0" dirty="0">
                <a:solidFill>
                  <a:srgbClr val="495057"/>
                </a:solidFill>
                <a:effectLst/>
                <a:latin typeface="Arial" panose="020B0604020202020204" pitchFamily="34" charset="0"/>
              </a:rPr>
              <a:t>brutowinst</a:t>
            </a:r>
            <a:r>
              <a:rPr lang="nl-NL" b="0" i="0" dirty="0">
                <a:solidFill>
                  <a:srgbClr val="495057"/>
                </a:solidFill>
                <a:effectLst/>
                <a:latin typeface="Arial" panose="020B0604020202020204" pitchFamily="34" charset="0"/>
              </a:rPr>
              <a:t>. De formule om de brutowinst te berekenen is:</a:t>
            </a:r>
          </a:p>
          <a:p>
            <a:pPr algn="l"/>
            <a:endParaRPr lang="nl-NL" b="0"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omzet - inkoopwaarde</a:t>
            </a:r>
          </a:p>
          <a:p>
            <a:pPr algn="l"/>
            <a:r>
              <a:rPr lang="nl-NL" b="0" i="0" dirty="0">
                <a:solidFill>
                  <a:srgbClr val="495057"/>
                </a:solidFill>
                <a:effectLst/>
                <a:latin typeface="Arial" panose="020B0604020202020204" pitchFamily="34" charset="0"/>
              </a:rPr>
              <a:t>Ook de brutowinst is niet het bedrag wat de ondernemer kan houden. Van de brutowinst moeten alle overige bedrijfskosten nog af. Je kunt dan denken aan de loonkosten, de huur, afschrijvingskosten marketingkosten etc. Wanneer alle overige bedrijfskosten van de brutowinst zijn afgehaald houden we de </a:t>
            </a:r>
            <a:r>
              <a:rPr lang="nl-NL" b="1" i="0" dirty="0">
                <a:solidFill>
                  <a:srgbClr val="495057"/>
                </a:solidFill>
                <a:effectLst/>
                <a:latin typeface="Arial" panose="020B0604020202020204" pitchFamily="34" charset="0"/>
              </a:rPr>
              <a:t>nettowinst</a:t>
            </a:r>
            <a:r>
              <a:rPr lang="nl-NL" b="0" i="0" dirty="0">
                <a:solidFill>
                  <a:srgbClr val="495057"/>
                </a:solidFill>
                <a:effectLst/>
                <a:latin typeface="Arial" panose="020B0604020202020204" pitchFamily="34" charset="0"/>
              </a:rPr>
              <a:t> over. De formule voor de nettowinst is:</a:t>
            </a:r>
          </a:p>
          <a:p>
            <a:pPr algn="l"/>
            <a:endParaRPr lang="nl-NL" b="1" i="0" dirty="0">
              <a:solidFill>
                <a:srgbClr val="495057"/>
              </a:solidFill>
              <a:effectLst/>
              <a:latin typeface="Arial" panose="020B0604020202020204" pitchFamily="34" charset="0"/>
            </a:endParaRPr>
          </a:p>
          <a:p>
            <a:pPr algn="l"/>
            <a:r>
              <a:rPr lang="nl-NL" b="1" i="0" dirty="0">
                <a:solidFill>
                  <a:srgbClr val="495057"/>
                </a:solidFill>
                <a:effectLst/>
                <a:latin typeface="Arial" panose="020B0604020202020204" pitchFamily="34" charset="0"/>
              </a:rPr>
              <a:t>brutowinst - bedrijfskosten</a:t>
            </a:r>
          </a:p>
          <a:p>
            <a:pPr algn="l"/>
            <a:r>
              <a:rPr lang="nl-NL" b="0" i="0" dirty="0">
                <a:solidFill>
                  <a:srgbClr val="495057"/>
                </a:solidFill>
                <a:effectLst/>
                <a:latin typeface="Arial" panose="020B0604020202020204" pitchFamily="34" charset="0"/>
              </a:rPr>
              <a:t>Bij de vragen over omzet, kosten en nettowinst is het erg handig om een schema van de formule te gebruiken. Alle bedragen die je uit de opdracht kunt halen vul je hierin in. Met dit schema kun je vervolgens de ontbrekende gegevens berekenen.</a:t>
            </a:r>
          </a:p>
          <a:p>
            <a:pPr algn="l"/>
            <a:endParaRPr lang="nl-NL" b="0" i="0" dirty="0">
              <a:solidFill>
                <a:srgbClr val="495057"/>
              </a:solidFill>
              <a:effectLst/>
              <a:latin typeface="Arial" panose="020B0604020202020204" pitchFamily="34" charset="0"/>
            </a:endParaRPr>
          </a:p>
          <a:p>
            <a:pPr algn="l"/>
            <a:r>
              <a:rPr lang="nl-NL" b="0" i="1" dirty="0">
                <a:solidFill>
                  <a:srgbClr val="495057"/>
                </a:solidFill>
                <a:effectLst/>
                <a:latin typeface="Arial" panose="020B0604020202020204" pitchFamily="34" charset="0"/>
              </a:rPr>
              <a:t>Let op! We maken onderscheid tussen de </a:t>
            </a:r>
            <a:r>
              <a:rPr lang="nl-NL" b="1" i="1" dirty="0">
                <a:solidFill>
                  <a:srgbClr val="495057"/>
                </a:solidFill>
                <a:effectLst/>
                <a:latin typeface="Arial" panose="020B0604020202020204" pitchFamily="34" charset="0"/>
              </a:rPr>
              <a:t>consumentenprijs</a:t>
            </a:r>
            <a:r>
              <a:rPr lang="nl-NL" b="0" i="1" dirty="0">
                <a:solidFill>
                  <a:srgbClr val="495057"/>
                </a:solidFill>
                <a:effectLst/>
                <a:latin typeface="Arial" panose="020B0604020202020204" pitchFamily="34" charset="0"/>
              </a:rPr>
              <a:t> en de </a:t>
            </a:r>
            <a:r>
              <a:rPr lang="nl-NL" b="1" i="1" dirty="0">
                <a:solidFill>
                  <a:srgbClr val="495057"/>
                </a:solidFill>
                <a:effectLst/>
                <a:latin typeface="Arial" panose="020B0604020202020204" pitchFamily="34" charset="0"/>
              </a:rPr>
              <a:t>verkoopprijs</a:t>
            </a:r>
            <a:r>
              <a:rPr lang="nl-NL" b="0" i="1" dirty="0">
                <a:solidFill>
                  <a:srgbClr val="495057"/>
                </a:solidFill>
                <a:effectLst/>
                <a:latin typeface="Arial" panose="020B0604020202020204" pitchFamily="34" charset="0"/>
              </a:rPr>
              <a:t>. De consumentenprijs is de prijs die wij als consumenten in de winkel betalen (soms ook wel winkelprijs genoemd). Dit is dus </a:t>
            </a:r>
            <a:r>
              <a:rPr lang="nl-NL" b="1" i="1" dirty="0">
                <a:solidFill>
                  <a:srgbClr val="495057"/>
                </a:solidFill>
                <a:effectLst/>
                <a:latin typeface="Arial" panose="020B0604020202020204" pitchFamily="34" charset="0"/>
              </a:rPr>
              <a:t>inclusief BTW</a:t>
            </a:r>
            <a:r>
              <a:rPr lang="nl-NL" b="0" i="1" dirty="0">
                <a:solidFill>
                  <a:srgbClr val="495057"/>
                </a:solidFill>
                <a:effectLst/>
                <a:latin typeface="Arial" panose="020B0604020202020204" pitchFamily="34" charset="0"/>
              </a:rPr>
              <a:t>. De verkoopprijs is de prijs </a:t>
            </a:r>
            <a:r>
              <a:rPr lang="nl-NL" b="1" i="1" dirty="0">
                <a:solidFill>
                  <a:srgbClr val="495057"/>
                </a:solidFill>
                <a:effectLst/>
                <a:latin typeface="Arial" panose="020B0604020202020204" pitchFamily="34" charset="0"/>
              </a:rPr>
              <a:t>exclusief BTW</a:t>
            </a:r>
            <a:r>
              <a:rPr lang="nl-NL" b="0" i="1" dirty="0">
                <a:solidFill>
                  <a:srgbClr val="495057"/>
                </a:solidFill>
                <a:effectLst/>
                <a:latin typeface="Arial" panose="020B0604020202020204" pitchFamily="34" charset="0"/>
              </a:rPr>
              <a:t>. Omdat de BTW voor de overheid is gebruiken voor de berekening van de omzet altijd de verkoopprijs (dus de prijs exclusief BTW).</a:t>
            </a:r>
          </a:p>
          <a:p>
            <a:pPr algn="l"/>
            <a:r>
              <a:rPr lang="nl-NL" b="0" i="1" dirty="0">
                <a:solidFill>
                  <a:srgbClr val="495057"/>
                </a:solidFill>
                <a:effectLst/>
                <a:latin typeface="Arial" panose="020B0604020202020204" pitchFamily="34" charset="0"/>
              </a:rPr>
              <a:t>​De nettowinst is de beloning voor de ondernemer.. Maar het kan ook voorkomen dat er een nettoverlies is. Het is dan ook beter om te spreken van het nettoresultaat.</a:t>
            </a:r>
          </a:p>
          <a:p>
            <a:pPr algn="l"/>
            <a:endParaRPr lang="nl-NL" b="0" i="0" dirty="0">
              <a:solidFill>
                <a:srgbClr val="495057"/>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B9834FE-E567-414E-8FB2-127DAA8372AB}" type="slidenum">
              <a:rPr lang="nl-NL" smtClean="0"/>
              <a:t>3</a:t>
            </a:fld>
            <a:endParaRPr lang="nl-NL"/>
          </a:p>
        </p:txBody>
      </p:sp>
    </p:spTree>
    <p:extLst>
      <p:ext uri="{BB962C8B-B14F-4D97-AF65-F5344CB8AC3E}">
        <p14:creationId xmlns:p14="http://schemas.microsoft.com/office/powerpoint/2010/main" val="1284308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20-9-2021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67876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39319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6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132D9A7-5527-47EE-8062-0FE93CE397CF}"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98C51CD5-7E81-42D6-B847-227155BE7844}" type="slidenum">
              <a:rPr lang="nl-NL" smtClean="0"/>
              <a:t>‹nr.›</a:t>
            </a:fld>
            <a:endParaRPr lang="nl-NL"/>
          </a:p>
        </p:txBody>
      </p:sp>
    </p:spTree>
    <p:extLst>
      <p:ext uri="{BB962C8B-B14F-4D97-AF65-F5344CB8AC3E}">
        <p14:creationId xmlns:p14="http://schemas.microsoft.com/office/powerpoint/2010/main" val="83531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61135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economielokaal.nl/koste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Financiën</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Projectmanagement</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 Financiën</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Marketing en communicatie</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De verborgen impact</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4066295" cy="3109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Kostensoorten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Constante / vaste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Variabele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Directe kosten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Indirecte kosten</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44589361"/>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marL="0" algn="ctr" defTabSz="914400" rtl="0" eaLnBrk="1" latinLnBrk="0" hangingPunct="1"/>
                      <a:r>
                        <a:rPr lang="nl-NL" sz="1200" b="1" kern="1200" dirty="0">
                          <a:solidFill>
                            <a:srgbClr val="000644"/>
                          </a:solidFill>
                          <a:latin typeface="+mn-lt"/>
                          <a:ea typeface="+mn-ea"/>
                          <a:cs typeface="+mn-cs"/>
                        </a:rPr>
                        <a:t>Week 4</a:t>
                      </a: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licon MBO Tilburg على تويتر: &quot;Jij ook bedankt voor je komst en tot eind  november!… &quot;">
            <a:extLst>
              <a:ext uri="{FF2B5EF4-FFF2-40B4-BE49-F238E27FC236}">
                <a16:creationId xmlns:a16="http://schemas.microsoft.com/office/drawing/2014/main" id="{8CD7FB2D-B8BC-4BE9-A7DA-9196AFEE4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401" y="565459"/>
            <a:ext cx="3821598" cy="5095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10</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400110"/>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a:t>
            </a:r>
            <a:r>
              <a:rPr lang="nl-NL" sz="2000" dirty="0"/>
              <a:t> en </a:t>
            </a:r>
            <a:r>
              <a:rPr lang="nl-NL" sz="2000" b="1" dirty="0"/>
              <a:t>variabele</a:t>
            </a:r>
            <a:r>
              <a:rPr lang="nl-NL" sz="2000" dirty="0"/>
              <a:t> kosten</a:t>
            </a:r>
          </a:p>
        </p:txBody>
      </p:sp>
      <p:pic>
        <p:nvPicPr>
          <p:cNvPr id="8" name="Afbeelding 7" descr="Afbeelding met transport, foto, zitten, tafel&#10;&#10;Automatisch gegenereerde beschrijving">
            <a:extLst>
              <a:ext uri="{FF2B5EF4-FFF2-40B4-BE49-F238E27FC236}">
                <a16:creationId xmlns:a16="http://schemas.microsoft.com/office/drawing/2014/main" id="{E36325CD-A724-4A98-A5AC-FC0815EBEC9B}"/>
              </a:ext>
            </a:extLst>
          </p:cNvPr>
          <p:cNvPicPr>
            <a:picLocks noChangeAspect="1"/>
          </p:cNvPicPr>
          <p:nvPr/>
        </p:nvPicPr>
        <p:blipFill rotWithShape="1">
          <a:blip r:embed="rId3">
            <a:extLst>
              <a:ext uri="{28A0092B-C50C-407E-A947-70E740481C1C}">
                <a14:useLocalDpi xmlns:a14="http://schemas.microsoft.com/office/drawing/2010/main" val="0"/>
              </a:ext>
            </a:extLst>
          </a:blip>
          <a:srcRect t="33907" b="55771"/>
          <a:stretch/>
        </p:blipFill>
        <p:spPr>
          <a:xfrm>
            <a:off x="7931790" y="2236230"/>
            <a:ext cx="4185149" cy="1863875"/>
          </a:xfrm>
          <a:prstGeom prst="rect">
            <a:avLst/>
          </a:prstGeom>
        </p:spPr>
      </p:pic>
      <p:pic>
        <p:nvPicPr>
          <p:cNvPr id="15" name="Afbeelding 14">
            <a:extLst>
              <a:ext uri="{FF2B5EF4-FFF2-40B4-BE49-F238E27FC236}">
                <a16:creationId xmlns:a16="http://schemas.microsoft.com/office/drawing/2014/main" id="{CC1288BC-7218-4D46-9B8E-14623B8CE816}"/>
              </a:ext>
            </a:extLst>
          </p:cNvPr>
          <p:cNvPicPr>
            <a:picLocks noChangeAspect="1"/>
          </p:cNvPicPr>
          <p:nvPr/>
        </p:nvPicPr>
        <p:blipFill rotWithShape="1">
          <a:blip r:embed="rId4">
            <a:extLst>
              <a:ext uri="{28A0092B-C50C-407E-A947-70E740481C1C}">
                <a14:useLocalDpi xmlns:a14="http://schemas.microsoft.com/office/drawing/2010/main" val="0"/>
              </a:ext>
            </a:extLst>
          </a:blip>
          <a:srcRect l="-151" t="30278" r="86171" b="48519"/>
          <a:stretch/>
        </p:blipFill>
        <p:spPr>
          <a:xfrm>
            <a:off x="9533665" y="2559777"/>
            <a:ext cx="430745" cy="653324"/>
          </a:xfrm>
          <a:prstGeom prst="rect">
            <a:avLst/>
          </a:prstGeom>
        </p:spPr>
      </p:pic>
      <p:pic>
        <p:nvPicPr>
          <p:cNvPr id="12" name="Afbeelding 11" descr="Afbeelding met transport, foto, zitten, tafel&#10;&#10;Automatisch gegenereerde beschrijving">
            <a:extLst>
              <a:ext uri="{FF2B5EF4-FFF2-40B4-BE49-F238E27FC236}">
                <a16:creationId xmlns:a16="http://schemas.microsoft.com/office/drawing/2014/main" id="{1768EF6F-63BF-4937-95DD-016036936202}"/>
              </a:ext>
            </a:extLst>
          </p:cNvPr>
          <p:cNvPicPr>
            <a:picLocks noChangeAspect="1"/>
          </p:cNvPicPr>
          <p:nvPr/>
        </p:nvPicPr>
        <p:blipFill rotWithShape="1">
          <a:blip r:embed="rId3">
            <a:extLst>
              <a:ext uri="{28A0092B-C50C-407E-A947-70E740481C1C}">
                <a14:useLocalDpi xmlns:a14="http://schemas.microsoft.com/office/drawing/2010/main" val="0"/>
              </a:ext>
            </a:extLst>
          </a:blip>
          <a:srcRect l="58222" b="88051"/>
          <a:stretch/>
        </p:blipFill>
        <p:spPr>
          <a:xfrm>
            <a:off x="9462122" y="2519336"/>
            <a:ext cx="1166926" cy="1440055"/>
          </a:xfrm>
          <a:prstGeom prst="rect">
            <a:avLst/>
          </a:prstGeom>
        </p:spPr>
      </p:pic>
      <p:pic>
        <p:nvPicPr>
          <p:cNvPr id="5" name="Afbeelding 4" descr="Afbeelding met transport, foto, zitten, tafel&#10;&#10;Automatisch gegenereerde beschrijving">
            <a:extLst>
              <a:ext uri="{FF2B5EF4-FFF2-40B4-BE49-F238E27FC236}">
                <a16:creationId xmlns:a16="http://schemas.microsoft.com/office/drawing/2014/main" id="{F53CD751-F0DC-464E-9374-6C0C020FBC27}"/>
              </a:ext>
            </a:extLst>
          </p:cNvPr>
          <p:cNvPicPr>
            <a:picLocks noChangeAspect="1"/>
          </p:cNvPicPr>
          <p:nvPr/>
        </p:nvPicPr>
        <p:blipFill rotWithShape="1">
          <a:blip r:embed="rId3">
            <a:extLst>
              <a:ext uri="{28A0092B-C50C-407E-A947-70E740481C1C}">
                <a14:useLocalDpi xmlns:a14="http://schemas.microsoft.com/office/drawing/2010/main" val="0"/>
              </a:ext>
            </a:extLst>
          </a:blip>
          <a:srcRect r="52095" b="87709"/>
          <a:stretch/>
        </p:blipFill>
        <p:spPr>
          <a:xfrm>
            <a:off x="7460017" y="2830234"/>
            <a:ext cx="3022343" cy="3345621"/>
          </a:xfrm>
          <a:prstGeom prst="rect">
            <a:avLst/>
          </a:prstGeom>
        </p:spPr>
      </p:pic>
      <p:sp>
        <p:nvSpPr>
          <p:cNvPr id="18" name="Tekstvak 17">
            <a:extLst>
              <a:ext uri="{FF2B5EF4-FFF2-40B4-BE49-F238E27FC236}">
                <a16:creationId xmlns:a16="http://schemas.microsoft.com/office/drawing/2014/main" id="{6F196FB2-906C-4421-84D9-B38EDA6045BC}"/>
              </a:ext>
            </a:extLst>
          </p:cNvPr>
          <p:cNvSpPr txBox="1"/>
          <p:nvPr/>
        </p:nvSpPr>
        <p:spPr>
          <a:xfrm>
            <a:off x="864193" y="2474437"/>
            <a:ext cx="6475129" cy="738664"/>
          </a:xfrm>
          <a:prstGeom prst="rect">
            <a:avLst/>
          </a:prstGeom>
          <a:noFill/>
        </p:spPr>
        <p:txBody>
          <a:bodyPr wrap="square">
            <a:spAutoFit/>
          </a:bodyPr>
          <a:lstStyle/>
          <a:p>
            <a:r>
              <a:rPr lang="nl-NL" sz="1400" b="1" dirty="0"/>
              <a:t>Vaste kosten </a:t>
            </a:r>
            <a:r>
              <a:rPr lang="nl-NL" sz="1400" dirty="0"/>
              <a:t>blijven gelijk bij meer of minder bezoekers</a:t>
            </a:r>
          </a:p>
          <a:p>
            <a:endParaRPr lang="nl-NL" sz="1400" dirty="0"/>
          </a:p>
          <a:p>
            <a:r>
              <a:rPr lang="nl-NL" sz="1400" b="1" dirty="0"/>
              <a:t>Variabele kosten </a:t>
            </a:r>
            <a:r>
              <a:rPr lang="nl-NL" sz="1400" dirty="0"/>
              <a:t>gaan omhoog of omlaag bij meer of minder bezoekers </a:t>
            </a:r>
          </a:p>
        </p:txBody>
      </p:sp>
    </p:spTree>
    <p:extLst>
      <p:ext uri="{BB962C8B-B14F-4D97-AF65-F5344CB8AC3E}">
        <p14:creationId xmlns:p14="http://schemas.microsoft.com/office/powerpoint/2010/main" val="14789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400110"/>
          </a:xfrm>
          <a:prstGeom prst="rect">
            <a:avLst/>
          </a:prstGeom>
          <a:noFill/>
        </p:spPr>
        <p:txBody>
          <a:bodyPr wrap="square">
            <a:spAutoFit/>
          </a:bodyPr>
          <a:lstStyle/>
          <a:p>
            <a:pPr marL="457200" indent="-457200">
              <a:buFont typeface="+mj-lt"/>
              <a:buAutoNum type="arabicPeriod" startAt="3"/>
            </a:pPr>
            <a:r>
              <a:rPr lang="nl-NL" sz="2000" dirty="0"/>
              <a:t>In directe &amp; indirecte kosten </a:t>
            </a:r>
          </a:p>
        </p:txBody>
      </p:sp>
      <p:sp>
        <p:nvSpPr>
          <p:cNvPr id="14" name="Tekstvak 13">
            <a:extLst>
              <a:ext uri="{FF2B5EF4-FFF2-40B4-BE49-F238E27FC236}">
                <a16:creationId xmlns:a16="http://schemas.microsoft.com/office/drawing/2014/main" id="{09B800D0-ED3A-4682-9E31-997AD0F7AC08}"/>
              </a:ext>
            </a:extLst>
          </p:cNvPr>
          <p:cNvSpPr txBox="1"/>
          <p:nvPr/>
        </p:nvSpPr>
        <p:spPr>
          <a:xfrm>
            <a:off x="2641605" y="2427446"/>
            <a:ext cx="8599170" cy="1200329"/>
          </a:xfrm>
          <a:prstGeom prst="rect">
            <a:avLst/>
          </a:prstGeom>
          <a:noFill/>
        </p:spPr>
        <p:txBody>
          <a:bodyPr wrap="square">
            <a:spAutoFit/>
          </a:bodyPr>
          <a:lstStyle/>
          <a:p>
            <a:r>
              <a:rPr lang="nl-NL" sz="1800" b="1" dirty="0"/>
              <a:t>Directe kosten</a:t>
            </a:r>
            <a:r>
              <a:rPr lang="nl-NL" sz="1800" dirty="0"/>
              <a:t>: kosten die toe te wijzen zijn aan één product of dienst</a:t>
            </a:r>
          </a:p>
          <a:p>
            <a:endParaRPr lang="nl-NL" sz="1800" dirty="0"/>
          </a:p>
          <a:p>
            <a:r>
              <a:rPr lang="nl-NL" sz="1800" b="1" dirty="0"/>
              <a:t>Indirecte kosten</a:t>
            </a:r>
            <a:r>
              <a:rPr lang="nl-NL" sz="1800" dirty="0"/>
              <a:t>: kosten die niet voor één product of één dienst worden gemaakt, maar voor alle producten en/of diensten van een onderneming</a:t>
            </a:r>
          </a:p>
        </p:txBody>
      </p:sp>
      <p:sp>
        <p:nvSpPr>
          <p:cNvPr id="7" name="Tekstvak 6">
            <a:extLst>
              <a:ext uri="{FF2B5EF4-FFF2-40B4-BE49-F238E27FC236}">
                <a16:creationId xmlns:a16="http://schemas.microsoft.com/office/drawing/2014/main" id="{8FC3D62C-CB4C-4A5B-842F-F6E61FB4E957}"/>
              </a:ext>
            </a:extLst>
          </p:cNvPr>
          <p:cNvSpPr txBox="1"/>
          <p:nvPr/>
        </p:nvSpPr>
        <p:spPr>
          <a:xfrm>
            <a:off x="1469077" y="4675394"/>
            <a:ext cx="9884723" cy="369332"/>
          </a:xfrm>
          <a:prstGeom prst="rect">
            <a:avLst/>
          </a:prstGeom>
          <a:noFill/>
        </p:spPr>
        <p:txBody>
          <a:bodyPr wrap="square">
            <a:spAutoFit/>
          </a:bodyPr>
          <a:lstStyle/>
          <a:p>
            <a:r>
              <a:rPr lang="nl-NL" b="0" i="0" dirty="0">
                <a:solidFill>
                  <a:srgbClr val="333333"/>
                </a:solidFill>
                <a:effectLst/>
                <a:latin typeface="Arial" panose="020B0604020202020204" pitchFamily="34" charset="0"/>
              </a:rPr>
              <a:t>Jullie dienst: </a:t>
            </a:r>
            <a:r>
              <a:rPr lang="nl-NL" b="1" i="1" dirty="0">
                <a:solidFill>
                  <a:srgbClr val="002060"/>
                </a:solidFill>
                <a:effectLst/>
                <a:latin typeface="Arial" panose="020B0604020202020204" pitchFamily="34" charset="0"/>
              </a:rPr>
              <a:t>het organiseren van een bijeenkomsten en het overdragen van informatie</a:t>
            </a:r>
            <a:endParaRPr lang="nl-NL" b="1" i="1" dirty="0">
              <a:solidFill>
                <a:srgbClr val="002060"/>
              </a:solidFill>
            </a:endParaRPr>
          </a:p>
        </p:txBody>
      </p:sp>
    </p:spTree>
    <p:extLst>
      <p:ext uri="{BB962C8B-B14F-4D97-AF65-F5344CB8AC3E}">
        <p14:creationId xmlns:p14="http://schemas.microsoft.com/office/powerpoint/2010/main" val="215209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6" name="Afbeelding 5">
            <a:extLst>
              <a:ext uri="{FF2B5EF4-FFF2-40B4-BE49-F238E27FC236}">
                <a16:creationId xmlns:a16="http://schemas.microsoft.com/office/drawing/2014/main" id="{A2F7D5D0-BD3A-44EF-B1F5-085E0AF6634B}"/>
              </a:ext>
            </a:extLst>
          </p:cNvPr>
          <p:cNvPicPr>
            <a:picLocks noChangeAspect="1"/>
          </p:cNvPicPr>
          <p:nvPr/>
        </p:nvPicPr>
        <p:blipFill>
          <a:blip r:embed="rId2"/>
          <a:stretch>
            <a:fillRect/>
          </a:stretch>
        </p:blipFill>
        <p:spPr>
          <a:xfrm>
            <a:off x="1041985" y="1184956"/>
            <a:ext cx="8667750" cy="5392056"/>
          </a:xfrm>
          <a:prstGeom prst="rect">
            <a:avLst/>
          </a:prstGeom>
        </p:spPr>
      </p:pic>
    </p:spTree>
    <p:extLst>
      <p:ext uri="{BB962C8B-B14F-4D97-AF65-F5344CB8AC3E}">
        <p14:creationId xmlns:p14="http://schemas.microsoft.com/office/powerpoint/2010/main" val="70024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a:t>
            </a:r>
          </a:p>
        </p:txBody>
      </p:sp>
      <p:sp>
        <p:nvSpPr>
          <p:cNvPr id="14" name="Tekstvak 13">
            <a:extLst>
              <a:ext uri="{FF2B5EF4-FFF2-40B4-BE49-F238E27FC236}">
                <a16:creationId xmlns:a16="http://schemas.microsoft.com/office/drawing/2014/main" id="{09B800D0-ED3A-4682-9E31-997AD0F7AC08}"/>
              </a:ext>
            </a:extLst>
          </p:cNvPr>
          <p:cNvSpPr txBox="1"/>
          <p:nvPr/>
        </p:nvSpPr>
        <p:spPr>
          <a:xfrm>
            <a:off x="2641605" y="2427446"/>
            <a:ext cx="8599170" cy="923330"/>
          </a:xfrm>
          <a:prstGeom prst="rect">
            <a:avLst/>
          </a:prstGeom>
          <a:noFill/>
        </p:spPr>
        <p:txBody>
          <a:bodyPr wrap="square">
            <a:spAutoFit/>
          </a:bodyPr>
          <a:lstStyle/>
          <a:p>
            <a:pPr marL="342900" indent="-342900">
              <a:buFont typeface="+mj-lt"/>
              <a:buAutoNum type="arabicPeriod"/>
            </a:pPr>
            <a:r>
              <a:rPr lang="nl-NL" sz="1800" dirty="0"/>
              <a:t>Ga naar de volgende website: </a:t>
            </a:r>
            <a:r>
              <a:rPr lang="nl-NL" sz="1800" dirty="0">
                <a:hlinkClick r:id="rId2"/>
              </a:rPr>
              <a:t>https://www.economielokaal.nl/kosten/</a:t>
            </a:r>
            <a:r>
              <a:rPr lang="nl-NL" sz="1800" dirty="0"/>
              <a:t> </a:t>
            </a:r>
          </a:p>
          <a:p>
            <a:pPr marL="342900" indent="-342900">
              <a:buFont typeface="+mj-lt"/>
              <a:buAutoNum type="arabicPeriod"/>
            </a:pPr>
            <a:r>
              <a:rPr lang="nl-NL" dirty="0"/>
              <a:t>Maak vraag </a:t>
            </a:r>
            <a:r>
              <a:rPr lang="nl-NL" b="1" dirty="0"/>
              <a:t>1a</a:t>
            </a:r>
            <a:r>
              <a:rPr lang="nl-NL" dirty="0"/>
              <a:t> t/m </a:t>
            </a:r>
            <a:r>
              <a:rPr lang="nl-NL" b="1" dirty="0"/>
              <a:t>1f </a:t>
            </a:r>
            <a:r>
              <a:rPr lang="nl-NL" dirty="0"/>
              <a:t>(individueel)</a:t>
            </a:r>
            <a:endParaRPr lang="nl-NL" b="1" dirty="0"/>
          </a:p>
          <a:p>
            <a:pPr marL="342900" indent="-342900">
              <a:buFont typeface="+mj-lt"/>
              <a:buAutoNum type="arabicPeriod"/>
            </a:pPr>
            <a:r>
              <a:rPr lang="nl-NL" sz="1800" dirty="0"/>
              <a:t>Controleer je antwoorden met</a:t>
            </a:r>
            <a:r>
              <a:rPr lang="nl-NL" dirty="0"/>
              <a:t> een medestudent</a:t>
            </a:r>
            <a:endParaRPr lang="nl-NL" sz="1800" dirty="0"/>
          </a:p>
        </p:txBody>
      </p:sp>
      <p:pic>
        <p:nvPicPr>
          <p:cNvPr id="5122" name="Picture 2" descr="Jurgen Rutgers » Stage zonder opdracht">
            <a:extLst>
              <a:ext uri="{FF2B5EF4-FFF2-40B4-BE49-F238E27FC236}">
                <a16:creationId xmlns:a16="http://schemas.microsoft.com/office/drawing/2014/main" id="{1E4318F3-1C86-4AEA-A73C-689DEA469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924" y="3991452"/>
            <a:ext cx="3095625" cy="206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77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Programma</a:t>
            </a:r>
          </a:p>
        </p:txBody>
      </p:sp>
      <p:sp>
        <p:nvSpPr>
          <p:cNvPr id="4" name="Tijdelijke aanduiding voor inhoud 2"/>
          <p:cNvSpPr>
            <a:spLocks noGrp="1"/>
          </p:cNvSpPr>
          <p:nvPr>
            <p:ph idx="1"/>
          </p:nvPr>
        </p:nvSpPr>
        <p:spPr/>
        <p:txBody>
          <a:bodyPr>
            <a:normAutofit/>
          </a:bodyPr>
          <a:lstStyle/>
          <a:p>
            <a:pPr marL="0" lvl="1" indent="0" eaLnBrk="1" hangingPunct="1">
              <a:spcBef>
                <a:spcPts val="1000"/>
              </a:spcBef>
              <a:buNone/>
            </a:pPr>
            <a:endParaRPr lang="nl-NL" sz="2200" dirty="0">
              <a:solidFill>
                <a:srgbClr val="20382B"/>
              </a:solidFill>
              <a:latin typeface="+mj-lt"/>
            </a:endParaRPr>
          </a:p>
          <a:p>
            <a:pPr marL="228600" lvl="1" eaLnBrk="1" hangingPunct="1">
              <a:spcBef>
                <a:spcPts val="1000"/>
              </a:spcBef>
            </a:pPr>
            <a:endParaRPr lang="nl-NL" sz="2200" dirty="0">
              <a:solidFill>
                <a:srgbClr val="20382B"/>
              </a:solidFill>
              <a:latin typeface="+mj-lt"/>
            </a:endParaRPr>
          </a:p>
          <a:p>
            <a:pPr eaLnBrk="1" hangingPunct="1"/>
            <a:endParaRPr lang="nl-NL" sz="2200" dirty="0">
              <a:latin typeface="+mj-lt"/>
            </a:endParaRPr>
          </a:p>
        </p:txBody>
      </p:sp>
      <p:sp>
        <p:nvSpPr>
          <p:cNvPr id="8" name="Tijdelijke aanduiding voor inhoud 2"/>
          <p:cNvSpPr txBox="1">
            <a:spLocks/>
          </p:cNvSpPr>
          <p:nvPr/>
        </p:nvSpPr>
        <p:spPr bwMode="auto">
          <a:xfrm>
            <a:off x="838200" y="1690688"/>
            <a:ext cx="10935789"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r>
              <a:rPr lang="nl-NL" dirty="0">
                <a:latin typeface="+mj-lt"/>
              </a:rPr>
              <a:t>Vorige week </a:t>
            </a:r>
          </a:p>
          <a:p>
            <a:pPr marL="228600" lvl="1">
              <a:spcBef>
                <a:spcPts val="1000"/>
              </a:spcBef>
            </a:pPr>
            <a:r>
              <a:rPr lang="nl-NL" dirty="0">
                <a:latin typeface="+mj-lt"/>
              </a:rPr>
              <a:t>Kostenindeling </a:t>
            </a:r>
          </a:p>
          <a:p>
            <a:pPr marL="685800" lvl="2">
              <a:spcBef>
                <a:spcPts val="1000"/>
              </a:spcBef>
            </a:pPr>
            <a:r>
              <a:rPr lang="nl-NL" sz="2400" dirty="0">
                <a:latin typeface="+mj-lt"/>
              </a:rPr>
              <a:t>Kostensoorten</a:t>
            </a:r>
          </a:p>
          <a:p>
            <a:pPr marL="685800" lvl="2">
              <a:spcBef>
                <a:spcPts val="1000"/>
              </a:spcBef>
            </a:pPr>
            <a:r>
              <a:rPr lang="nl-NL" sz="2400" dirty="0">
                <a:latin typeface="+mj-lt"/>
              </a:rPr>
              <a:t>Vaste en variabele kosten</a:t>
            </a:r>
          </a:p>
          <a:p>
            <a:pPr marL="685800" lvl="2">
              <a:spcBef>
                <a:spcPts val="1000"/>
              </a:spcBef>
            </a:pPr>
            <a:r>
              <a:rPr lang="nl-NL" sz="2400" dirty="0">
                <a:latin typeface="+mj-lt"/>
              </a:rPr>
              <a:t>Directe en indirecte kosten</a:t>
            </a:r>
          </a:p>
          <a:p>
            <a:pPr marL="0" lvl="1" indent="0">
              <a:spcBef>
                <a:spcPts val="1000"/>
              </a:spcBef>
              <a:buFont typeface="Arial" charset="0"/>
              <a:buNone/>
            </a:pPr>
            <a:endParaRPr lang="nl-NL" dirty="0">
              <a:latin typeface="+mj-lt"/>
            </a:endParaRPr>
          </a:p>
          <a:p>
            <a:pPr marL="228600" lvl="1">
              <a:spcBef>
                <a:spcPts val="1000"/>
              </a:spcBef>
              <a:buFont typeface="Arial" charset="0"/>
              <a:buNone/>
            </a:pPr>
            <a:r>
              <a:rPr lang="nl-NL" b="1" dirty="0">
                <a:latin typeface="+mj-lt"/>
              </a:rPr>
              <a:t>Doelstellingen:</a:t>
            </a:r>
          </a:p>
          <a:p>
            <a:pPr marL="228600" lvl="1">
              <a:spcBef>
                <a:spcPts val="1000"/>
              </a:spcBef>
            </a:pPr>
            <a:r>
              <a:rPr lang="nl-NL" dirty="0">
                <a:latin typeface="+mj-lt"/>
              </a:rPr>
              <a:t>Na deze les kunnen jullie kosten indeling op basis van:</a:t>
            </a:r>
          </a:p>
          <a:p>
            <a:pPr marL="685800" lvl="2">
              <a:spcBef>
                <a:spcPts val="1000"/>
              </a:spcBef>
            </a:pPr>
            <a:r>
              <a:rPr lang="nl-NL" sz="2400" dirty="0">
                <a:latin typeface="+mj-lt"/>
              </a:rPr>
              <a:t>Kostensoort</a:t>
            </a:r>
          </a:p>
          <a:p>
            <a:pPr marL="685800" lvl="2">
              <a:spcBef>
                <a:spcPts val="1000"/>
              </a:spcBef>
            </a:pPr>
            <a:r>
              <a:rPr lang="nl-NL" sz="2400" dirty="0">
                <a:latin typeface="+mj-lt"/>
              </a:rPr>
              <a:t>Vaste en variabele kosten</a:t>
            </a:r>
          </a:p>
          <a:p>
            <a:pPr marL="685800" lvl="2">
              <a:spcBef>
                <a:spcPts val="1000"/>
              </a:spcBef>
            </a:pPr>
            <a:r>
              <a:rPr lang="nl-NL" sz="2400" dirty="0">
                <a:latin typeface="+mj-lt"/>
              </a:rPr>
              <a:t>Directe en indirecte kosten</a:t>
            </a:r>
          </a:p>
          <a:p>
            <a:pPr marL="0" lvl="1" indent="0">
              <a:spcBef>
                <a:spcPts val="1000"/>
              </a:spcBef>
              <a:buFont typeface="Arial" charset="0"/>
              <a:buNone/>
            </a:pPr>
            <a:endParaRPr lang="nl-NL" dirty="0">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pPr marL="228600" lvl="1">
              <a:spcBef>
                <a:spcPts val="1000"/>
              </a:spcBef>
            </a:pPr>
            <a:endParaRPr lang="nl-NL" dirty="0">
              <a:solidFill>
                <a:srgbClr val="20382B"/>
              </a:solidFill>
              <a:latin typeface="+mj-lt"/>
            </a:endParaRPr>
          </a:p>
          <a:p>
            <a:endParaRPr lang="nl-NL" sz="2400" dirty="0">
              <a:latin typeface="+mj-lt"/>
            </a:endParaRPr>
          </a:p>
        </p:txBody>
      </p:sp>
    </p:spTree>
    <p:extLst>
      <p:ext uri="{BB962C8B-B14F-4D97-AF65-F5344CB8AC3E}">
        <p14:creationId xmlns:p14="http://schemas.microsoft.com/office/powerpoint/2010/main" val="221380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week</a:t>
            </a:r>
          </a:p>
        </p:txBody>
      </p:sp>
      <p:sp>
        <p:nvSpPr>
          <p:cNvPr id="3" name="Tijdelijke aanduiding voor inhoud 2"/>
          <p:cNvSpPr>
            <a:spLocks noGrp="1"/>
          </p:cNvSpPr>
          <p:nvPr>
            <p:ph idx="1"/>
          </p:nvPr>
        </p:nvSpPr>
        <p:spPr>
          <a:xfrm>
            <a:off x="838200" y="1503443"/>
            <a:ext cx="10515600" cy="585853"/>
          </a:xfrm>
        </p:spPr>
        <p:txBody>
          <a:bodyPr>
            <a:noAutofit/>
          </a:bodyPr>
          <a:lstStyle/>
          <a:p>
            <a:pPr marL="514350" indent="-514350">
              <a:buFont typeface="+mj-lt"/>
              <a:buAutoNum type="arabicPeriod"/>
            </a:pPr>
            <a:r>
              <a:rPr lang="nl-NL" sz="2800" dirty="0"/>
              <a:t>Wat betekent het begrip ‘afzet’? </a:t>
            </a:r>
          </a:p>
          <a:p>
            <a:pPr marL="0" indent="0">
              <a:buNone/>
            </a:pPr>
            <a:r>
              <a:rPr lang="nl-NL" sz="3200" dirty="0"/>
              <a:t> </a:t>
            </a:r>
          </a:p>
          <a:p>
            <a:pPr marL="0" indent="0">
              <a:buNone/>
            </a:pPr>
            <a:endParaRPr lang="nl-NL" sz="3200" dirty="0"/>
          </a:p>
          <a:p>
            <a:pPr marL="0" indent="0">
              <a:buNone/>
            </a:pPr>
            <a:endParaRPr lang="nl-NL" sz="3200" dirty="0"/>
          </a:p>
          <a:p>
            <a:pPr marL="0" indent="0">
              <a:buNone/>
            </a:pPr>
            <a:endParaRPr lang="nl-NL" sz="3200" dirty="0"/>
          </a:p>
        </p:txBody>
      </p:sp>
      <p:sp>
        <p:nvSpPr>
          <p:cNvPr id="7" name="Tijdelijke aanduiding voor inhoud 2"/>
          <p:cNvSpPr txBox="1">
            <a:spLocks/>
          </p:cNvSpPr>
          <p:nvPr/>
        </p:nvSpPr>
        <p:spPr bwMode="auto">
          <a:xfrm>
            <a:off x="838200" y="2470546"/>
            <a:ext cx="11085809"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nl-NL" dirty="0"/>
              <a:t>Wat is het verschil tussen de ‘inkoopprijs’ en de ‘verkoopprijs’</a:t>
            </a:r>
          </a:p>
          <a:p>
            <a:pPr marL="0" indent="0">
              <a:buFont typeface="Arial" charset="0"/>
              <a:buNone/>
            </a:pPr>
            <a:endParaRPr lang="nl-NL" dirty="0"/>
          </a:p>
        </p:txBody>
      </p:sp>
      <p:sp>
        <p:nvSpPr>
          <p:cNvPr id="8" name="Tijdelijke aanduiding voor inhoud 2"/>
          <p:cNvSpPr txBox="1">
            <a:spLocks/>
          </p:cNvSpPr>
          <p:nvPr/>
        </p:nvSpPr>
        <p:spPr bwMode="auto">
          <a:xfrm>
            <a:off x="838200" y="3495051"/>
            <a:ext cx="10206318" cy="643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nl-NL" dirty="0"/>
              <a:t>Hoe bereken je de ‘omzet’?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
        <p:nvSpPr>
          <p:cNvPr id="9" name="Tijdelijke aanduiding voor inhoud 2"/>
          <p:cNvSpPr txBox="1">
            <a:spLocks/>
          </p:cNvSpPr>
          <p:nvPr/>
        </p:nvSpPr>
        <p:spPr bwMode="auto">
          <a:xfrm>
            <a:off x="838200" y="4519556"/>
            <a:ext cx="10515600" cy="801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nl-NL" dirty="0"/>
              <a:t>Wat betekent ‘Belasting Toegevoegde Waarde’ (BTW)? </a:t>
            </a:r>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a:p>
            <a:pPr marL="0" indent="0">
              <a:buFont typeface="Arial" charset="0"/>
              <a:buNone/>
            </a:pPr>
            <a:endParaRPr lang="nl-NL" dirty="0"/>
          </a:p>
        </p:txBody>
      </p:sp>
    </p:spTree>
    <p:extLst>
      <p:ext uri="{BB962C8B-B14F-4D97-AF65-F5344CB8AC3E}">
        <p14:creationId xmlns:p14="http://schemas.microsoft.com/office/powerpoint/2010/main" val="1625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pic>
        <p:nvPicPr>
          <p:cNvPr id="9" name="Afbeelding 8">
            <a:extLst>
              <a:ext uri="{FF2B5EF4-FFF2-40B4-BE49-F238E27FC236}">
                <a16:creationId xmlns:a16="http://schemas.microsoft.com/office/drawing/2014/main" id="{68CAF31F-C711-4230-AE7C-778FACDBAEE6}"/>
              </a:ext>
            </a:extLst>
          </p:cNvPr>
          <p:cNvPicPr>
            <a:picLocks noChangeAspect="1"/>
          </p:cNvPicPr>
          <p:nvPr/>
        </p:nvPicPr>
        <p:blipFill>
          <a:blip r:embed="rId2"/>
          <a:stretch>
            <a:fillRect/>
          </a:stretch>
        </p:blipFill>
        <p:spPr>
          <a:xfrm>
            <a:off x="1041985" y="1604013"/>
            <a:ext cx="4639677" cy="4566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el 6">
            <a:extLst>
              <a:ext uri="{FF2B5EF4-FFF2-40B4-BE49-F238E27FC236}">
                <a16:creationId xmlns:a16="http://schemas.microsoft.com/office/drawing/2014/main" id="{D7B587BD-5020-447B-BBE5-2EF2E71D66B2}"/>
              </a:ext>
            </a:extLst>
          </p:cNvPr>
          <p:cNvGraphicFramePr>
            <a:graphicFrameLocks noGrp="1"/>
          </p:cNvGraphicFramePr>
          <p:nvPr>
            <p:extLst>
              <p:ext uri="{D42A27DB-BD31-4B8C-83A1-F6EECF244321}">
                <p14:modId xmlns:p14="http://schemas.microsoft.com/office/powerpoint/2010/main" val="769292135"/>
              </p:ext>
            </p:extLst>
          </p:nvPr>
        </p:nvGraphicFramePr>
        <p:xfrm>
          <a:off x="2333626" y="3462176"/>
          <a:ext cx="8816389" cy="1791811"/>
        </p:xfrm>
        <a:graphic>
          <a:graphicData uri="http://schemas.openxmlformats.org/drawingml/2006/table">
            <a:tbl>
              <a:tblPr/>
              <a:tblGrid>
                <a:gridCol w="945372">
                  <a:extLst>
                    <a:ext uri="{9D8B030D-6E8A-4147-A177-3AD203B41FA5}">
                      <a16:colId xmlns:a16="http://schemas.microsoft.com/office/drawing/2014/main" val="3904190083"/>
                    </a:ext>
                  </a:extLst>
                </a:gridCol>
                <a:gridCol w="4147927">
                  <a:extLst>
                    <a:ext uri="{9D8B030D-6E8A-4147-A177-3AD203B41FA5}">
                      <a16:colId xmlns:a16="http://schemas.microsoft.com/office/drawing/2014/main" val="4096410002"/>
                    </a:ext>
                  </a:extLst>
                </a:gridCol>
                <a:gridCol w="881178">
                  <a:extLst>
                    <a:ext uri="{9D8B030D-6E8A-4147-A177-3AD203B41FA5}">
                      <a16:colId xmlns:a16="http://schemas.microsoft.com/office/drawing/2014/main" val="840861402"/>
                    </a:ext>
                  </a:extLst>
                </a:gridCol>
                <a:gridCol w="378306">
                  <a:extLst>
                    <a:ext uri="{9D8B030D-6E8A-4147-A177-3AD203B41FA5}">
                      <a16:colId xmlns:a16="http://schemas.microsoft.com/office/drawing/2014/main" val="279071349"/>
                    </a:ext>
                  </a:extLst>
                </a:gridCol>
                <a:gridCol w="415214">
                  <a:extLst>
                    <a:ext uri="{9D8B030D-6E8A-4147-A177-3AD203B41FA5}">
                      <a16:colId xmlns:a16="http://schemas.microsoft.com/office/drawing/2014/main" val="2253071234"/>
                    </a:ext>
                  </a:extLst>
                </a:gridCol>
                <a:gridCol w="512098">
                  <a:extLst>
                    <a:ext uri="{9D8B030D-6E8A-4147-A177-3AD203B41FA5}">
                      <a16:colId xmlns:a16="http://schemas.microsoft.com/office/drawing/2014/main" val="958352928"/>
                    </a:ext>
                  </a:extLst>
                </a:gridCol>
                <a:gridCol w="512098">
                  <a:extLst>
                    <a:ext uri="{9D8B030D-6E8A-4147-A177-3AD203B41FA5}">
                      <a16:colId xmlns:a16="http://schemas.microsoft.com/office/drawing/2014/main" val="3037784881"/>
                    </a:ext>
                  </a:extLst>
                </a:gridCol>
                <a:gridCol w="512098">
                  <a:extLst>
                    <a:ext uri="{9D8B030D-6E8A-4147-A177-3AD203B41FA5}">
                      <a16:colId xmlns:a16="http://schemas.microsoft.com/office/drawing/2014/main" val="2707380154"/>
                    </a:ext>
                  </a:extLst>
                </a:gridCol>
                <a:gridCol w="512098">
                  <a:extLst>
                    <a:ext uri="{9D8B030D-6E8A-4147-A177-3AD203B41FA5}">
                      <a16:colId xmlns:a16="http://schemas.microsoft.com/office/drawing/2014/main" val="633140320"/>
                    </a:ext>
                  </a:extLst>
                </a:gridCol>
              </a:tblGrid>
              <a:tr h="1238118">
                <a:tc rowSpan="2">
                  <a:txBody>
                    <a:bodyPr/>
                    <a:lstStyle/>
                    <a:p>
                      <a:pPr algn="ctr" rtl="0" fontAlgn="base"/>
                      <a:r>
                        <a:rPr lang="nl-NL" sz="1100" b="1" i="0" cap="all" dirty="0">
                          <a:effectLst/>
                          <a:latin typeface="Arial" panose="020B0604020202020204" pitchFamily="34" charset="0"/>
                        </a:rPr>
                        <a:t>10</a:t>
                      </a:r>
                      <a:r>
                        <a:rPr lang="nl-NL" sz="1100" b="0" i="0" dirty="0">
                          <a:effectLst/>
                          <a:latin typeface="Arial" panose="020B0604020202020204" pitchFamily="34" charset="0"/>
                        </a:rPr>
                        <a:t> </a:t>
                      </a:r>
                      <a:endParaRPr lang="nl-NL" sz="2800" b="0" i="0" dirty="0">
                        <a:effectLst/>
                      </a:endParaRPr>
                    </a:p>
                    <a:p>
                      <a:pPr algn="ctr" rtl="0" fontAlgn="base"/>
                      <a:r>
                        <a:rPr lang="nl-NL" sz="1050" b="0" i="1" cap="all" dirty="0">
                          <a:effectLst/>
                          <a:latin typeface="Arial" panose="020B0604020202020204" pitchFamily="34" charset="0"/>
                        </a:rPr>
                        <a:t>10 PUNTEN</a:t>
                      </a:r>
                      <a:r>
                        <a:rPr lang="nl-NL" sz="1050" b="0" i="0" dirty="0">
                          <a:effectLst/>
                          <a:latin typeface="Arial" panose="020B0604020202020204" pitchFamily="34" charset="0"/>
                        </a:rPr>
                        <a:t> </a:t>
                      </a:r>
                      <a:endParaRPr lang="nl-NL" sz="2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rtl="0" fontAlgn="base"/>
                      <a:r>
                        <a:rPr lang="nl-NL" sz="1200" b="1" i="0" dirty="0">
                          <a:effectLst/>
                          <a:latin typeface="Arial" panose="020B0604020202020204" pitchFamily="34" charset="0"/>
                        </a:rPr>
                        <a:t>Kosten-baten overzicht</a:t>
                      </a:r>
                      <a:r>
                        <a:rPr lang="nl-NL" sz="1200" b="0" i="0" dirty="0">
                          <a:effectLst/>
                          <a:latin typeface="Arial" panose="020B0604020202020204" pitchFamily="34" charset="0"/>
                        </a:rPr>
                        <a:t> </a:t>
                      </a:r>
                      <a:endParaRPr lang="nl-NL" sz="2800" b="0" i="0" dirty="0">
                        <a:effectLst/>
                      </a:endParaRPr>
                    </a:p>
                    <a:p>
                      <a:pPr algn="l" rtl="0" fontAlgn="base"/>
                      <a:r>
                        <a:rPr lang="nl-NL" sz="1100" b="0" i="0" dirty="0">
                          <a:effectLst/>
                          <a:latin typeface="Arial" panose="020B0604020202020204" pitchFamily="34" charset="0"/>
                        </a:rPr>
                        <a:t>De groep heeft een complete en kloppende kostenbegroting gemaakt. Hierin worden de volgende onderdelen vermeld: </a:t>
                      </a:r>
                      <a:endParaRPr lang="nl-NL" sz="2800" b="0" i="0" dirty="0">
                        <a:effectLst/>
                      </a:endParaRPr>
                    </a:p>
                    <a:p>
                      <a:pPr algn="l" rtl="0" fontAlgn="base">
                        <a:buFont typeface="Arial" panose="020B0604020202020204" pitchFamily="34" charset="0"/>
                        <a:buChar char="•"/>
                      </a:pPr>
                      <a:r>
                        <a:rPr lang="nl-NL" sz="1100" b="0" i="0" dirty="0">
                          <a:effectLst/>
                          <a:latin typeface="Arial" panose="020B0604020202020204" pitchFamily="34" charset="0"/>
                        </a:rPr>
                        <a:t>Kostensoort </a:t>
                      </a:r>
                    </a:p>
                    <a:p>
                      <a:pPr algn="l" rtl="0" fontAlgn="base">
                        <a:buFont typeface="Arial" panose="020B0604020202020204" pitchFamily="34" charset="0"/>
                        <a:buChar char="•"/>
                      </a:pPr>
                      <a:r>
                        <a:rPr lang="nl-NL" sz="1100" b="0" i="0" dirty="0">
                          <a:effectLst/>
                          <a:latin typeface="Arial" panose="020B0604020202020204" pitchFamily="34" charset="0"/>
                        </a:rPr>
                        <a:t>Constante en variabele kosten </a:t>
                      </a:r>
                    </a:p>
                    <a:p>
                      <a:pPr algn="l" rtl="0" fontAlgn="base">
                        <a:buFont typeface="Arial" panose="020B0604020202020204" pitchFamily="34" charset="0"/>
                        <a:buChar char="•"/>
                      </a:pPr>
                      <a:r>
                        <a:rPr lang="nl-NL" sz="1100" b="0" i="0" dirty="0">
                          <a:effectLst/>
                          <a:latin typeface="Arial" panose="020B0604020202020204" pitchFamily="34" charset="0"/>
                        </a:rPr>
                        <a:t>Inkoopfactuurprijs (incl. btw) </a:t>
                      </a:r>
                    </a:p>
                    <a:p>
                      <a:pPr algn="l" rtl="0" fontAlgn="base">
                        <a:buFont typeface="Arial" panose="020B0604020202020204" pitchFamily="34" charset="0"/>
                        <a:buChar char="•"/>
                      </a:pPr>
                      <a:r>
                        <a:rPr lang="nl-NL" sz="1100" b="0" i="0" dirty="0">
                          <a:effectLst/>
                          <a:latin typeface="Arial" panose="020B0604020202020204" pitchFamily="34" charset="0"/>
                        </a:rPr>
                        <a:t>Inkoopprijs (excl. btw) </a:t>
                      </a:r>
                    </a:p>
                    <a:p>
                      <a:pPr algn="l" rtl="0" fontAlgn="base">
                        <a:buFont typeface="Arial" panose="020B0604020202020204" pitchFamily="34" charset="0"/>
                        <a:buChar char="•"/>
                      </a:pPr>
                      <a:r>
                        <a:rPr lang="nl-NL" sz="1100" b="0" i="0" dirty="0">
                          <a:effectLst/>
                          <a:latin typeface="Arial" panose="020B0604020202020204" pitchFamily="34" charset="0"/>
                        </a:rPr>
                        <a:t>Btw-tarief </a:t>
                      </a:r>
                    </a:p>
                    <a:p>
                      <a:pPr algn="l" rtl="0" fontAlgn="base">
                        <a:buFont typeface="Arial" panose="020B0604020202020204" pitchFamily="34" charset="0"/>
                        <a:buChar char="•"/>
                      </a:pPr>
                      <a:r>
                        <a:rPr lang="nl-NL" sz="1100" b="0" i="0" dirty="0">
                          <a:effectLst/>
                          <a:latin typeface="Arial" panose="020B0604020202020204" pitchFamily="34" charset="0"/>
                        </a:rPr>
                        <a:t>Btw-bedrag </a:t>
                      </a:r>
                    </a:p>
                    <a:p>
                      <a:pPr algn="l" rtl="0" fontAlgn="base">
                        <a:buFont typeface="Arial" panose="020B0604020202020204" pitchFamily="34" charset="0"/>
                        <a:buChar char="•"/>
                      </a:pPr>
                      <a:r>
                        <a:rPr lang="nl-NL" sz="1100" b="0" i="0" dirty="0">
                          <a:effectLst/>
                          <a:latin typeface="Arial" panose="020B0604020202020204" pitchFamily="34" charset="0"/>
                        </a:rPr>
                        <a:t>Totaalbedrag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ase"/>
                      <a:r>
                        <a:rPr lang="nl-NL" sz="1200" b="0" i="0" dirty="0">
                          <a:effectLst/>
                          <a:latin typeface="Arial" panose="020B0604020202020204" pitchFamily="34" charset="0"/>
                        </a:rPr>
                        <a:t>Score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0 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1 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2 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3 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4 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0" i="0" dirty="0">
                          <a:effectLst/>
                          <a:latin typeface="Arial" panose="020B0604020202020204" pitchFamily="34" charset="0"/>
                        </a:rPr>
                        <a:t>5 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45722"/>
                  </a:ext>
                </a:extLst>
              </a:tr>
              <a:tr h="553693">
                <a:tc vMerge="1">
                  <a:txBody>
                    <a:bodyPr/>
                    <a:lstStyle/>
                    <a:p>
                      <a:endParaRPr lang="nl-NL"/>
                    </a:p>
                  </a:txBody>
                  <a:tcPr/>
                </a:tc>
                <a:tc vMerge="1">
                  <a:txBody>
                    <a:bodyPr/>
                    <a:lstStyle/>
                    <a:p>
                      <a:endParaRPr lang="nl-NL"/>
                    </a:p>
                  </a:txBody>
                  <a:tcPr/>
                </a:tc>
                <a:tc>
                  <a:txBody>
                    <a:bodyPr/>
                    <a:lstStyle/>
                    <a:p>
                      <a:pPr algn="ctr" rtl="0" fontAlgn="base"/>
                      <a:r>
                        <a:rPr lang="nl-NL" sz="1200" b="0" i="0">
                          <a:effectLst/>
                          <a:latin typeface="Arial" panose="020B0604020202020204" pitchFamily="34" charset="0"/>
                        </a:rPr>
                        <a:t>Punten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0</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2</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4</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6</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a:effectLst/>
                          <a:latin typeface="Arial" panose="020B0604020202020204" pitchFamily="34" charset="0"/>
                        </a:rPr>
                        <a:t>8</a:t>
                      </a:r>
                      <a:r>
                        <a:rPr lang="nl-NL" sz="1200" b="0" i="0">
                          <a:effectLst/>
                          <a:latin typeface="Arial" panose="020B0604020202020204" pitchFamily="34" charset="0"/>
                        </a:rPr>
                        <a:t> </a:t>
                      </a:r>
                      <a:endParaRPr lang="nl-NL" sz="2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nl-NL" sz="1200" b="1" i="0" dirty="0">
                          <a:effectLst/>
                          <a:latin typeface="Arial" panose="020B0604020202020204" pitchFamily="34" charset="0"/>
                        </a:rPr>
                        <a:t>10</a:t>
                      </a:r>
                      <a:r>
                        <a:rPr lang="nl-NL" sz="1200" b="0" i="0" dirty="0">
                          <a:effectLst/>
                          <a:latin typeface="Arial" panose="020B0604020202020204" pitchFamily="34" charset="0"/>
                        </a:rPr>
                        <a:t> </a:t>
                      </a:r>
                      <a:endParaRPr lang="nl-NL" sz="2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912319"/>
                  </a:ext>
                </a:extLst>
              </a:tr>
            </a:tbl>
          </a:graphicData>
        </a:graphic>
      </p:graphicFrame>
    </p:spTree>
    <p:extLst>
      <p:ext uri="{BB962C8B-B14F-4D97-AF65-F5344CB8AC3E}">
        <p14:creationId xmlns:p14="http://schemas.microsoft.com/office/powerpoint/2010/main" val="30563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591374"/>
            <a:ext cx="10108030" cy="1908545"/>
          </a:xfrm>
        </p:spPr>
        <p:txBody>
          <a:bodyPr anchor="t">
            <a:normAutofit/>
          </a:bodyPr>
          <a:lstStyle/>
          <a:p>
            <a:r>
              <a:rPr lang="nl-NL" b="1" dirty="0"/>
              <a:t>Financiën - </a:t>
            </a:r>
            <a:r>
              <a:rPr lang="nl-NL" b="1" dirty="0">
                <a:solidFill>
                  <a:srgbClr val="0070C0"/>
                </a:solidFill>
              </a:rPr>
              <a:t>Mijn leefomgeving</a:t>
            </a:r>
            <a:endParaRPr lang="nl-NL" sz="4400" dirty="0">
              <a:solidFill>
                <a:srgbClr val="0070C0"/>
              </a:solidFill>
            </a:endParaRPr>
          </a:p>
        </p:txBody>
      </p:sp>
      <p:sp>
        <p:nvSpPr>
          <p:cNvPr id="5" name="Tekstvak 4">
            <a:extLst>
              <a:ext uri="{FF2B5EF4-FFF2-40B4-BE49-F238E27FC236}">
                <a16:creationId xmlns:a16="http://schemas.microsoft.com/office/drawing/2014/main" id="{475F61EA-50AB-4655-8D3F-9E01FC062F1B}"/>
              </a:ext>
            </a:extLst>
          </p:cNvPr>
          <p:cNvSpPr txBox="1"/>
          <p:nvPr/>
        </p:nvSpPr>
        <p:spPr>
          <a:xfrm>
            <a:off x="1041984" y="1682026"/>
            <a:ext cx="7911515" cy="4405758"/>
          </a:xfrm>
          <a:prstGeom prst="rect">
            <a:avLst/>
          </a:prstGeom>
          <a:noFill/>
        </p:spPr>
        <p:txBody>
          <a:bodyPr wrap="square">
            <a:spAutoFit/>
          </a:bodyPr>
          <a:lstStyle/>
          <a:p>
            <a:pPr algn="l" rtl="0" fontAlgn="base"/>
            <a:r>
              <a:rPr lang="nl-NL" sz="2000" b="1" i="0" dirty="0">
                <a:effectLst/>
                <a:latin typeface="Arial" panose="020B0604020202020204" pitchFamily="34" charset="0"/>
              </a:rPr>
              <a:t>Kosten-baten overzicht</a:t>
            </a:r>
            <a:r>
              <a:rPr lang="nl-NL" sz="2000" b="0" i="0" dirty="0">
                <a:effectLst/>
                <a:latin typeface="Arial" panose="020B0604020202020204" pitchFamily="34" charset="0"/>
              </a:rPr>
              <a:t> </a:t>
            </a:r>
            <a:endParaRPr lang="nl-NL" sz="4400" b="0" i="0" dirty="0">
              <a:effectLst/>
            </a:endParaRPr>
          </a:p>
          <a:p>
            <a:pPr algn="l" rtl="0" fontAlgn="base"/>
            <a:r>
              <a:rPr lang="nl-NL" sz="1800" b="0" i="0" dirty="0">
                <a:effectLst/>
                <a:latin typeface="Arial" panose="020B0604020202020204" pitchFamily="34" charset="0"/>
              </a:rPr>
              <a:t>De groep heeft een complete en kloppende kostenbegroting gemaakt. Hierin worden de volgende onderdelen vermeld:</a:t>
            </a:r>
          </a:p>
          <a:p>
            <a:pPr algn="l" rtl="0" fontAlgn="base"/>
            <a:r>
              <a:rPr lang="nl-NL" sz="1800" b="0" i="0" dirty="0">
                <a:effectLst/>
                <a:latin typeface="Arial" panose="020B0604020202020204" pitchFamily="34" charset="0"/>
              </a:rPr>
              <a:t> </a:t>
            </a:r>
            <a:endParaRPr lang="nl-NL" sz="4400" b="0" i="0" dirty="0">
              <a:effectLst/>
            </a:endParaRP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Kostensoort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Constante (of vaste) en variabele kosten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Inkoopfactuurprijs incl. btw</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Inkoopprijs excl. btw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Btw-tarief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Btw-bedrag </a:t>
            </a:r>
          </a:p>
          <a:p>
            <a:pPr algn="l" rtl="0" fontAlgn="base">
              <a:lnSpc>
                <a:spcPct val="150000"/>
              </a:lnSpc>
              <a:buFont typeface="Arial" panose="020B0604020202020204" pitchFamily="34" charset="0"/>
              <a:buChar char="•"/>
            </a:pPr>
            <a:r>
              <a:rPr lang="nl-NL" sz="2000" b="0" i="0" dirty="0">
                <a:effectLst/>
                <a:latin typeface="Arial" panose="020B0604020202020204" pitchFamily="34" charset="0"/>
              </a:rPr>
              <a:t> Totaalbedrag </a:t>
            </a:r>
          </a:p>
        </p:txBody>
      </p:sp>
    </p:spTree>
    <p:extLst>
      <p:ext uri="{BB962C8B-B14F-4D97-AF65-F5344CB8AC3E}">
        <p14:creationId xmlns:p14="http://schemas.microsoft.com/office/powerpoint/2010/main" val="22902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6</a:t>
            </a:fld>
            <a:endParaRPr lang="nl-NL"/>
          </a:p>
        </p:txBody>
      </p:sp>
      <p:sp>
        <p:nvSpPr>
          <p:cNvPr id="6" name="Titel 5">
            <a:extLst>
              <a:ext uri="{FF2B5EF4-FFF2-40B4-BE49-F238E27FC236}">
                <a16:creationId xmlns:a16="http://schemas.microsoft.com/office/drawing/2014/main" id="{2B80021F-E75B-4785-811F-CDC5518544A7}"/>
              </a:ext>
            </a:extLst>
          </p:cNvPr>
          <p:cNvSpPr>
            <a:spLocks noGrp="1"/>
          </p:cNvSpPr>
          <p:nvPr>
            <p:ph type="title"/>
          </p:nvPr>
        </p:nvSpPr>
        <p:spPr/>
        <p:txBody>
          <a:bodyPr/>
          <a:lstStyle/>
          <a:p>
            <a:r>
              <a:rPr lang="nl-NL" dirty="0"/>
              <a:t>Kosten Verhalencafé?</a:t>
            </a:r>
          </a:p>
        </p:txBody>
      </p:sp>
      <p:pic>
        <p:nvPicPr>
          <p:cNvPr id="3074" name="Picture 2" descr="Kosten | Slappendel Familierecht">
            <a:extLst>
              <a:ext uri="{FF2B5EF4-FFF2-40B4-BE49-F238E27FC236}">
                <a16:creationId xmlns:a16="http://schemas.microsoft.com/office/drawing/2014/main" id="{6067D82F-E076-4885-AC5F-EE2DE255D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240" y="1494061"/>
            <a:ext cx="3067312" cy="1662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Afbeelding 11">
            <a:extLst>
              <a:ext uri="{FF2B5EF4-FFF2-40B4-BE49-F238E27FC236}">
                <a16:creationId xmlns:a16="http://schemas.microsoft.com/office/drawing/2014/main" id="{40AF1510-302C-49BD-ADCA-E311827B4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9912">
            <a:off x="2706689" y="1566565"/>
            <a:ext cx="1911578" cy="1082003"/>
          </a:xfrm>
          <a:prstGeom prst="rect">
            <a:avLst/>
          </a:prstGeom>
        </p:spPr>
      </p:pic>
      <p:pic>
        <p:nvPicPr>
          <p:cNvPr id="14" name="Afbeelding 13">
            <a:extLst>
              <a:ext uri="{FF2B5EF4-FFF2-40B4-BE49-F238E27FC236}">
                <a16:creationId xmlns:a16="http://schemas.microsoft.com/office/drawing/2014/main" id="{96B3854A-3617-4722-AC34-D12D8A377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031154" y="3462440"/>
            <a:ext cx="1911578" cy="1082003"/>
          </a:xfrm>
          <a:prstGeom prst="rect">
            <a:avLst/>
          </a:prstGeom>
        </p:spPr>
      </p:pic>
      <p:pic>
        <p:nvPicPr>
          <p:cNvPr id="16" name="Afbeelding 15">
            <a:extLst>
              <a:ext uri="{FF2B5EF4-FFF2-40B4-BE49-F238E27FC236}">
                <a16:creationId xmlns:a16="http://schemas.microsoft.com/office/drawing/2014/main" id="{E6295FE2-4266-4361-BC2C-3F54673D7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88" flipH="1">
            <a:off x="7378572" y="1613335"/>
            <a:ext cx="1911578" cy="1082003"/>
          </a:xfrm>
          <a:prstGeom prst="rect">
            <a:avLst/>
          </a:prstGeom>
        </p:spPr>
      </p:pic>
      <p:pic>
        <p:nvPicPr>
          <p:cNvPr id="18" name="Afbeelding 17">
            <a:extLst>
              <a:ext uri="{FF2B5EF4-FFF2-40B4-BE49-F238E27FC236}">
                <a16:creationId xmlns:a16="http://schemas.microsoft.com/office/drawing/2014/main" id="{A392D11A-1346-48C2-BE3E-43AAD8723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63185" flipH="1">
            <a:off x="7110328" y="2963984"/>
            <a:ext cx="1911578" cy="1082003"/>
          </a:xfrm>
          <a:prstGeom prst="rect">
            <a:avLst/>
          </a:prstGeom>
        </p:spPr>
      </p:pic>
      <p:pic>
        <p:nvPicPr>
          <p:cNvPr id="22" name="Afbeelding 21" descr="Afbeelding met tafel, binnen, voedsel, bord&#10;&#10;Automatisch gegenereerde beschrijving">
            <a:extLst>
              <a:ext uri="{FF2B5EF4-FFF2-40B4-BE49-F238E27FC236}">
                <a16:creationId xmlns:a16="http://schemas.microsoft.com/office/drawing/2014/main" id="{E0FDB145-B69C-457F-B581-66AC66F91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861" y="1766500"/>
            <a:ext cx="2518939" cy="1662500"/>
          </a:xfrm>
          <a:prstGeom prst="rect">
            <a:avLst/>
          </a:prstGeom>
        </p:spPr>
      </p:pic>
      <p:pic>
        <p:nvPicPr>
          <p:cNvPr id="24" name="Afbeelding 23" descr="Afbeelding met tafel, zitten, klok&#10;&#10;Automatisch gegenereerde beschrijving">
            <a:extLst>
              <a:ext uri="{FF2B5EF4-FFF2-40B4-BE49-F238E27FC236}">
                <a16:creationId xmlns:a16="http://schemas.microsoft.com/office/drawing/2014/main" id="{4F98104E-AA22-4614-8276-737364E8D1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124" y="4003441"/>
            <a:ext cx="1874837" cy="1874837"/>
          </a:xfrm>
          <a:prstGeom prst="rect">
            <a:avLst/>
          </a:prstGeom>
        </p:spPr>
      </p:pic>
      <p:grpSp>
        <p:nvGrpSpPr>
          <p:cNvPr id="34" name="Groep 33">
            <a:extLst>
              <a:ext uri="{FF2B5EF4-FFF2-40B4-BE49-F238E27FC236}">
                <a16:creationId xmlns:a16="http://schemas.microsoft.com/office/drawing/2014/main" id="{07E11793-C374-4632-893F-123351D173AB}"/>
              </a:ext>
            </a:extLst>
          </p:cNvPr>
          <p:cNvGrpSpPr/>
          <p:nvPr/>
        </p:nvGrpSpPr>
        <p:grpSpPr>
          <a:xfrm>
            <a:off x="927974" y="1425523"/>
            <a:ext cx="2312290" cy="1799574"/>
            <a:chOff x="927974" y="1425523"/>
            <a:chExt cx="2312290" cy="1799574"/>
          </a:xfrm>
        </p:grpSpPr>
        <p:pic>
          <p:nvPicPr>
            <p:cNvPr id="26" name="Afbeelding 25" descr="Afbeelding met kop, tafel, koffie, voedsel&#10;&#10;Automatisch gegenereerde beschrijving">
              <a:extLst>
                <a:ext uri="{FF2B5EF4-FFF2-40B4-BE49-F238E27FC236}">
                  <a16:creationId xmlns:a16="http://schemas.microsoft.com/office/drawing/2014/main" id="{35293588-C385-4EFA-9E97-819C45700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531" y="1425523"/>
              <a:ext cx="1353733" cy="1799574"/>
            </a:xfrm>
            <a:prstGeom prst="rect">
              <a:avLst/>
            </a:prstGeom>
          </p:spPr>
        </p:pic>
        <p:pic>
          <p:nvPicPr>
            <p:cNvPr id="28" name="Afbeelding 27" descr="Afbeelding met kop, tafel, bord, oranje&#10;&#10;Automatisch gegenereerde beschrijving">
              <a:extLst>
                <a:ext uri="{FF2B5EF4-FFF2-40B4-BE49-F238E27FC236}">
                  <a16:creationId xmlns:a16="http://schemas.microsoft.com/office/drawing/2014/main" id="{A23C0FD0-F258-4D97-873E-05B8E7971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74" y="1908758"/>
              <a:ext cx="1277126" cy="1143202"/>
            </a:xfrm>
            <a:prstGeom prst="rect">
              <a:avLst/>
            </a:prstGeom>
          </p:spPr>
        </p:pic>
      </p:grpSp>
      <p:pic>
        <p:nvPicPr>
          <p:cNvPr id="32" name="Afbeelding 31" descr="Afbeelding met speelgoed, pop&#10;&#10;Automatisch gegenereerde beschrijving">
            <a:extLst>
              <a:ext uri="{FF2B5EF4-FFF2-40B4-BE49-F238E27FC236}">
                <a16:creationId xmlns:a16="http://schemas.microsoft.com/office/drawing/2014/main" id="{F2BB9A34-8B62-4977-B7E0-6BE5061109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8157" y="4776763"/>
            <a:ext cx="2322581" cy="1844044"/>
          </a:xfrm>
          <a:prstGeom prst="rect">
            <a:avLst/>
          </a:prstGeom>
        </p:spPr>
      </p:pic>
      <p:pic>
        <p:nvPicPr>
          <p:cNvPr id="3078" name="Picture 6" descr="Helicon MBO Tilburg - House of Leisure">
            <a:extLst>
              <a:ext uri="{FF2B5EF4-FFF2-40B4-BE49-F238E27FC236}">
                <a16:creationId xmlns:a16="http://schemas.microsoft.com/office/drawing/2014/main" id="{34B239A9-31F7-4D1D-ABF0-D579D211D1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530" y="4235872"/>
            <a:ext cx="2699363" cy="179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a:extLst>
              <a:ext uri="{FF2B5EF4-FFF2-40B4-BE49-F238E27FC236}">
                <a16:creationId xmlns:a16="http://schemas.microsoft.com/office/drawing/2014/main" id="{6EE2BE32-727F-458A-97C1-3710177CC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36815">
            <a:off x="2974932" y="2963983"/>
            <a:ext cx="1911578" cy="1082003"/>
          </a:xfrm>
          <a:prstGeom prst="rect">
            <a:avLst/>
          </a:prstGeom>
        </p:spPr>
      </p:pic>
    </p:spTree>
    <p:extLst>
      <p:ext uri="{BB962C8B-B14F-4D97-AF65-F5344CB8AC3E}">
        <p14:creationId xmlns:p14="http://schemas.microsoft.com/office/powerpoint/2010/main" val="7726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7</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1851870" y="2025670"/>
            <a:ext cx="6102990" cy="1631216"/>
          </a:xfrm>
          <a:prstGeom prst="rect">
            <a:avLst/>
          </a:prstGeom>
          <a:noFill/>
        </p:spPr>
        <p:txBody>
          <a:bodyPr wrap="square">
            <a:spAutoFit/>
          </a:bodyPr>
          <a:lstStyle/>
          <a:p>
            <a:pPr marL="342900" indent="-342900">
              <a:buFont typeface="+mj-lt"/>
              <a:buAutoNum type="arabicPeriod"/>
            </a:pPr>
            <a:r>
              <a:rPr lang="nl-NL" sz="2000" dirty="0"/>
              <a:t>Naar kostensoort</a:t>
            </a:r>
          </a:p>
          <a:p>
            <a:pPr marL="342900" indent="-342900">
              <a:buFont typeface="+mj-lt"/>
              <a:buAutoNum type="arabicPeriod"/>
            </a:pPr>
            <a:endParaRPr lang="nl-NL" sz="2000" dirty="0"/>
          </a:p>
          <a:p>
            <a:pPr marL="342900" indent="-342900">
              <a:buFont typeface="+mj-lt"/>
              <a:buAutoNum type="arabicPeriod"/>
            </a:pPr>
            <a:r>
              <a:rPr lang="nl-NL" sz="2000" dirty="0"/>
              <a:t>In vaste &amp; variabele kosten</a:t>
            </a:r>
          </a:p>
          <a:p>
            <a:pPr marL="342900" indent="-342900">
              <a:buFont typeface="+mj-lt"/>
              <a:buAutoNum type="arabicPeriod"/>
            </a:pPr>
            <a:endParaRPr lang="nl-NL" sz="2000" dirty="0"/>
          </a:p>
          <a:p>
            <a:pPr marL="342900" indent="-342900">
              <a:buFont typeface="+mj-lt"/>
              <a:buAutoNum type="arabicPeriod"/>
            </a:pPr>
            <a:r>
              <a:rPr lang="nl-NL" sz="2000" dirty="0"/>
              <a:t>In directe &amp; indirecte kosten </a:t>
            </a:r>
          </a:p>
        </p:txBody>
      </p:sp>
    </p:spTree>
    <p:extLst>
      <p:ext uri="{BB962C8B-B14F-4D97-AF65-F5344CB8AC3E}">
        <p14:creationId xmlns:p14="http://schemas.microsoft.com/office/powerpoint/2010/main" val="335508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8</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707886"/>
          </a:xfrm>
          <a:prstGeom prst="rect">
            <a:avLst/>
          </a:prstGeom>
          <a:noFill/>
        </p:spPr>
        <p:txBody>
          <a:bodyPr wrap="square">
            <a:spAutoFit/>
          </a:bodyPr>
          <a:lstStyle/>
          <a:p>
            <a:pPr marL="342900" indent="-342900">
              <a:buFont typeface="+mj-lt"/>
              <a:buAutoNum type="arabicPeriod"/>
            </a:pPr>
            <a:r>
              <a:rPr lang="nl-NL" sz="2000" dirty="0"/>
              <a:t>Naar kostensoort</a:t>
            </a:r>
          </a:p>
          <a:p>
            <a:endParaRPr lang="nl-NL" sz="2000" dirty="0"/>
          </a:p>
        </p:txBody>
      </p:sp>
      <p:sp>
        <p:nvSpPr>
          <p:cNvPr id="6" name="Tekstvak 5">
            <a:extLst>
              <a:ext uri="{FF2B5EF4-FFF2-40B4-BE49-F238E27FC236}">
                <a16:creationId xmlns:a16="http://schemas.microsoft.com/office/drawing/2014/main" id="{1B9D98C9-3F41-4541-8D18-3A33787BC7A0}"/>
              </a:ext>
            </a:extLst>
          </p:cNvPr>
          <p:cNvSpPr txBox="1"/>
          <p:nvPr/>
        </p:nvSpPr>
        <p:spPr>
          <a:xfrm>
            <a:off x="4162251" y="1899860"/>
            <a:ext cx="6102990" cy="4247317"/>
          </a:xfrm>
          <a:prstGeom prst="rect">
            <a:avLst/>
          </a:prstGeom>
          <a:noFill/>
        </p:spPr>
        <p:txBody>
          <a:bodyPr wrap="square">
            <a:spAutoFit/>
          </a:bodyPr>
          <a:lstStyle/>
          <a:p>
            <a:pPr marL="285750" indent="-285750">
              <a:buFont typeface="Arial" panose="020B0604020202020204" pitchFamily="34" charset="0"/>
              <a:buChar char="•"/>
            </a:pPr>
            <a:r>
              <a:rPr lang="nl-NL" dirty="0"/>
              <a:t>Personeelskosten</a:t>
            </a:r>
            <a:r>
              <a:rPr lang="nl-NL" dirty="0">
                <a:solidFill>
                  <a:srgbClr val="FF0000"/>
                </a:solidFill>
              </a:rPr>
              <a:t>*</a:t>
            </a:r>
          </a:p>
          <a:p>
            <a:pPr marL="285750" indent="-285750">
              <a:buFont typeface="Arial" panose="020B0604020202020204" pitchFamily="34" charset="0"/>
              <a:buChar char="•"/>
            </a:pPr>
            <a:r>
              <a:rPr lang="nl-NL" dirty="0"/>
              <a:t>Promotiekosten</a:t>
            </a:r>
            <a:r>
              <a:rPr lang="nl-NL" dirty="0">
                <a:solidFill>
                  <a:srgbClr val="FF0000"/>
                </a:solidFill>
              </a:rPr>
              <a:t>*</a:t>
            </a:r>
          </a:p>
          <a:p>
            <a:pPr marL="285750" indent="-285750">
              <a:buFont typeface="Arial" panose="020B0604020202020204" pitchFamily="34" charset="0"/>
              <a:buChar char="•"/>
            </a:pPr>
            <a:r>
              <a:rPr lang="nl-NL" dirty="0"/>
              <a:t>Huisvestingskosten</a:t>
            </a:r>
            <a:r>
              <a:rPr lang="nl-NL" dirty="0">
                <a:solidFill>
                  <a:srgbClr val="FF0000"/>
                </a:solidFill>
              </a:rPr>
              <a:t>*</a:t>
            </a:r>
          </a:p>
          <a:p>
            <a:pPr marL="285750" indent="-285750">
              <a:buFont typeface="Arial" panose="020B0604020202020204" pitchFamily="34" charset="0"/>
              <a:buChar char="•"/>
            </a:pPr>
            <a:r>
              <a:rPr lang="nl-NL" dirty="0"/>
              <a:t>Algemene kosten</a:t>
            </a:r>
            <a:r>
              <a:rPr lang="nl-NL" dirty="0">
                <a:solidFill>
                  <a:srgbClr val="FF0000"/>
                </a:solidFill>
              </a:rPr>
              <a:t>*</a:t>
            </a:r>
          </a:p>
          <a:p>
            <a:pPr marL="285750" indent="-285750">
              <a:buFont typeface="Arial" panose="020B0604020202020204" pitchFamily="34" charset="0"/>
              <a:buChar char="•"/>
            </a:pPr>
            <a:r>
              <a:rPr lang="nl-NL" dirty="0"/>
              <a:t>Diensten van derden</a:t>
            </a:r>
            <a:r>
              <a:rPr lang="nl-NL" dirty="0">
                <a:solidFill>
                  <a:srgbClr val="FF0000"/>
                </a:solidFill>
              </a:rPr>
              <a:t>*</a:t>
            </a:r>
          </a:p>
          <a:p>
            <a:endParaRPr lang="nl-NL" dirty="0"/>
          </a:p>
          <a:p>
            <a:pPr marL="285750" indent="-285750">
              <a:buFont typeface="Arial" panose="020B0604020202020204" pitchFamily="34" charset="0"/>
              <a:buChar char="•"/>
            </a:pPr>
            <a:r>
              <a:rPr lang="nl-NL" dirty="0"/>
              <a:t>Transportkosten</a:t>
            </a:r>
          </a:p>
          <a:p>
            <a:pPr marL="285750" indent="-285750">
              <a:buFont typeface="Arial" panose="020B0604020202020204" pitchFamily="34" charset="0"/>
              <a:buChar char="•"/>
            </a:pPr>
            <a:r>
              <a:rPr lang="nl-NL" dirty="0"/>
              <a:t>Rentekosten</a:t>
            </a:r>
          </a:p>
          <a:p>
            <a:pPr marL="285750" indent="-285750">
              <a:buFont typeface="Arial" panose="020B0604020202020204" pitchFamily="34" charset="0"/>
              <a:buChar char="•"/>
            </a:pPr>
            <a:r>
              <a:rPr lang="nl-NL" dirty="0"/>
              <a:t>Voorraadkosten</a:t>
            </a:r>
          </a:p>
          <a:p>
            <a:pPr marL="285750" indent="-285750">
              <a:buFont typeface="Arial" panose="020B0604020202020204" pitchFamily="34" charset="0"/>
              <a:buChar char="•"/>
            </a:pPr>
            <a:r>
              <a:rPr lang="nl-NL" dirty="0"/>
              <a:t>Kosten van duurzame bedrijfsmiddelen</a:t>
            </a:r>
          </a:p>
          <a:p>
            <a:pPr marL="742950" lvl="1" indent="-285750">
              <a:buFont typeface="Arial" panose="020B0604020202020204" pitchFamily="34" charset="0"/>
              <a:buChar char="•"/>
            </a:pPr>
            <a:r>
              <a:rPr lang="nl-NL" dirty="0"/>
              <a:t>Afschrijvingskosten</a:t>
            </a:r>
          </a:p>
          <a:p>
            <a:pPr marL="742950" lvl="1" indent="-285750">
              <a:buFont typeface="Arial" panose="020B0604020202020204" pitchFamily="34" charset="0"/>
              <a:buChar char="•"/>
            </a:pPr>
            <a:r>
              <a:rPr lang="nl-NL" dirty="0"/>
              <a:t>Complementaire kosten</a:t>
            </a:r>
          </a:p>
          <a:p>
            <a:pPr marL="742950" lvl="1" indent="-285750">
              <a:buFont typeface="Arial" panose="020B0604020202020204" pitchFamily="34" charset="0"/>
              <a:buChar char="•"/>
            </a:pPr>
            <a:r>
              <a:rPr lang="nl-NL" dirty="0"/>
              <a:t>Rentekosten</a:t>
            </a:r>
          </a:p>
          <a:p>
            <a:pPr lvl="1"/>
            <a:endParaRPr lang="nl-NL" dirty="0"/>
          </a:p>
          <a:p>
            <a:r>
              <a:rPr lang="nl-NL" b="1" i="1" dirty="0">
                <a:solidFill>
                  <a:srgbClr val="FF0000"/>
                </a:solidFill>
              </a:rPr>
              <a:t>* Verwerk je minimaal voor het Verhalencafé</a:t>
            </a:r>
            <a:r>
              <a:rPr lang="nl-NL" dirty="0"/>
              <a:t>	</a:t>
            </a:r>
          </a:p>
        </p:txBody>
      </p:sp>
    </p:spTree>
    <p:extLst>
      <p:ext uri="{BB962C8B-B14F-4D97-AF65-F5344CB8AC3E}">
        <p14:creationId xmlns:p14="http://schemas.microsoft.com/office/powerpoint/2010/main" val="6736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Kosten indelen</a:t>
            </a:r>
          </a:p>
        </p:txBody>
      </p:sp>
      <p:sp>
        <p:nvSpPr>
          <p:cNvPr id="3" name="Tijdelijke aanduiding voor dianummer 2">
            <a:extLst>
              <a:ext uri="{FF2B5EF4-FFF2-40B4-BE49-F238E27FC236}">
                <a16:creationId xmlns:a16="http://schemas.microsoft.com/office/drawing/2014/main" id="{D204EC53-E188-42EF-B782-DAE3961AD5C5}"/>
              </a:ext>
            </a:extLst>
          </p:cNvPr>
          <p:cNvSpPr>
            <a:spLocks noGrp="1"/>
          </p:cNvSpPr>
          <p:nvPr>
            <p:ph type="sldNum" sz="quarter" idx="10"/>
          </p:nvPr>
        </p:nvSpPr>
        <p:spPr/>
        <p:txBody>
          <a:bodyPr/>
          <a:lstStyle/>
          <a:p>
            <a:fld id="{98C51CD5-7E81-42D6-B847-227155BE7844}" type="slidenum">
              <a:rPr lang="nl-NL" smtClean="0"/>
              <a:t>9</a:t>
            </a:fld>
            <a:endParaRPr lang="nl-NL"/>
          </a:p>
        </p:txBody>
      </p:sp>
      <p:sp>
        <p:nvSpPr>
          <p:cNvPr id="10" name="Tekstvak 9">
            <a:extLst>
              <a:ext uri="{FF2B5EF4-FFF2-40B4-BE49-F238E27FC236}">
                <a16:creationId xmlns:a16="http://schemas.microsoft.com/office/drawing/2014/main" id="{5E0158F9-32B0-4D53-9584-DB3FC6A2E338}"/>
              </a:ext>
            </a:extLst>
          </p:cNvPr>
          <p:cNvSpPr txBox="1"/>
          <p:nvPr/>
        </p:nvSpPr>
        <p:spPr>
          <a:xfrm>
            <a:off x="838200" y="1597831"/>
            <a:ext cx="6102990" cy="707886"/>
          </a:xfrm>
          <a:prstGeom prst="rect">
            <a:avLst/>
          </a:prstGeom>
          <a:noFill/>
        </p:spPr>
        <p:txBody>
          <a:bodyPr wrap="square">
            <a:spAutoFit/>
          </a:bodyPr>
          <a:lstStyle/>
          <a:p>
            <a:pPr marL="457200" indent="-457200">
              <a:buFont typeface="+mj-lt"/>
              <a:buAutoNum type="arabicPeriod" startAt="2"/>
            </a:pPr>
            <a:r>
              <a:rPr lang="nl-NL" sz="2000" dirty="0"/>
              <a:t>In </a:t>
            </a:r>
            <a:r>
              <a:rPr lang="nl-NL" sz="2000" b="1" dirty="0"/>
              <a:t>vaste-</a:t>
            </a:r>
            <a:r>
              <a:rPr lang="nl-NL" sz="2000" dirty="0"/>
              <a:t> en </a:t>
            </a:r>
            <a:r>
              <a:rPr lang="nl-NL" sz="2000" b="1" dirty="0"/>
              <a:t>variabele</a:t>
            </a:r>
            <a:r>
              <a:rPr lang="nl-NL" sz="2000" dirty="0"/>
              <a:t> kosten</a:t>
            </a:r>
            <a:r>
              <a:rPr lang="nl-NL" sz="2000" dirty="0">
                <a:solidFill>
                  <a:srgbClr val="FF0000"/>
                </a:solidFill>
              </a:rPr>
              <a:t>*</a:t>
            </a:r>
          </a:p>
          <a:p>
            <a:endParaRPr lang="nl-NL" sz="2000" dirty="0"/>
          </a:p>
        </p:txBody>
      </p:sp>
      <p:sp>
        <p:nvSpPr>
          <p:cNvPr id="7" name="Tekstvak 6">
            <a:extLst>
              <a:ext uri="{FF2B5EF4-FFF2-40B4-BE49-F238E27FC236}">
                <a16:creationId xmlns:a16="http://schemas.microsoft.com/office/drawing/2014/main" id="{02275DCD-82F1-4596-8DA8-983A4AE5E998}"/>
              </a:ext>
            </a:extLst>
          </p:cNvPr>
          <p:cNvSpPr txBox="1"/>
          <p:nvPr/>
        </p:nvSpPr>
        <p:spPr>
          <a:xfrm>
            <a:off x="2573323" y="2338094"/>
            <a:ext cx="7745135" cy="923330"/>
          </a:xfrm>
          <a:prstGeom prst="rect">
            <a:avLst/>
          </a:prstGeom>
          <a:noFill/>
        </p:spPr>
        <p:txBody>
          <a:bodyPr wrap="square">
            <a:spAutoFit/>
          </a:bodyPr>
          <a:lstStyle/>
          <a:p>
            <a:r>
              <a:rPr lang="nl-NL" b="1" dirty="0"/>
              <a:t>Vaste kosten</a:t>
            </a:r>
            <a:r>
              <a:rPr lang="nl-NL" dirty="0"/>
              <a:t>: veranderen NIET als de omzet veranderd.</a:t>
            </a:r>
          </a:p>
          <a:p>
            <a:endParaRPr lang="nl-NL" dirty="0"/>
          </a:p>
          <a:p>
            <a:r>
              <a:rPr lang="nl-NL" b="1" dirty="0"/>
              <a:t>Variabele kosten</a:t>
            </a:r>
            <a:r>
              <a:rPr lang="nl-NL" dirty="0"/>
              <a:t>: veranderen WEL als de omzet veranderd.</a:t>
            </a:r>
          </a:p>
        </p:txBody>
      </p:sp>
      <p:sp>
        <p:nvSpPr>
          <p:cNvPr id="9" name="Tekstvak 8">
            <a:extLst>
              <a:ext uri="{FF2B5EF4-FFF2-40B4-BE49-F238E27FC236}">
                <a16:creationId xmlns:a16="http://schemas.microsoft.com/office/drawing/2014/main" id="{461CEC12-79E2-4E32-8ACD-1B70C2A257B0}"/>
              </a:ext>
            </a:extLst>
          </p:cNvPr>
          <p:cNvSpPr txBox="1"/>
          <p:nvPr/>
        </p:nvSpPr>
        <p:spPr>
          <a:xfrm>
            <a:off x="3393128" y="5620821"/>
            <a:ext cx="6105524" cy="369332"/>
          </a:xfrm>
          <a:prstGeom prst="rect">
            <a:avLst/>
          </a:prstGeom>
          <a:noFill/>
        </p:spPr>
        <p:txBody>
          <a:bodyPr wrap="square">
            <a:spAutoFit/>
          </a:bodyPr>
          <a:lstStyle/>
          <a:p>
            <a:r>
              <a:rPr lang="nl-NL" b="1" i="1" dirty="0">
                <a:solidFill>
                  <a:srgbClr val="FF0000"/>
                </a:solidFill>
              </a:rPr>
              <a:t>* Verwerk je minimaal voor het Verhalencafé</a:t>
            </a:r>
            <a:endParaRPr lang="nl-NL" dirty="0">
              <a:solidFill>
                <a:srgbClr val="FF0000"/>
              </a:solidFill>
            </a:endParaRPr>
          </a:p>
        </p:txBody>
      </p:sp>
    </p:spTree>
    <p:extLst>
      <p:ext uri="{BB962C8B-B14F-4D97-AF65-F5344CB8AC3E}">
        <p14:creationId xmlns:p14="http://schemas.microsoft.com/office/powerpoint/2010/main" val="2462581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schemas.microsoft.com/office/infopath/2007/PartnerControls"/>
    <ds:schemaRef ds:uri="47a28104-336f-447d-946e-e305ac2bcd47"/>
    <ds:schemaRef ds:uri="http://schemas.openxmlformats.org/package/2006/metadata/core-properties"/>
    <ds:schemaRef ds:uri="34354c1b-6b8c-435b-ad50-990538c19557"/>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TotalTime>
  <Words>800</Words>
  <Application>Microsoft Office PowerPoint</Application>
  <PresentationFormat>Breedbeeld</PresentationFormat>
  <Paragraphs>160</Paragraphs>
  <Slides>13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PowerPoint-presentatie</vt:lpstr>
      <vt:lpstr>Programma</vt:lpstr>
      <vt:lpstr>Vorige week</vt:lpstr>
      <vt:lpstr>Financiën - Mijn leefomgeving</vt:lpstr>
      <vt:lpstr>Financiën - Mijn leefomgeving</vt:lpstr>
      <vt:lpstr>Kosten Verhalencafé?</vt:lpstr>
      <vt:lpstr>Kosten indelen</vt:lpstr>
      <vt:lpstr>Kosten indelen</vt:lpstr>
      <vt:lpstr>Kosten indelen</vt:lpstr>
      <vt:lpstr>Kosten indelen</vt:lpstr>
      <vt:lpstr>Kosten indelen</vt:lpstr>
      <vt:lpstr>Financiën - Mijn leefomgeving</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6</cp:revision>
  <dcterms:created xsi:type="dcterms:W3CDTF">2021-07-07T07:37:45Z</dcterms:created>
  <dcterms:modified xsi:type="dcterms:W3CDTF">2021-09-20T10:08:55Z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